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305" r:id="rId4"/>
    <p:sldId id="306" r:id="rId6"/>
    <p:sldId id="307" r:id="rId7"/>
    <p:sldId id="308" r:id="rId8"/>
    <p:sldId id="290" r:id="rId9"/>
    <p:sldId id="291" r:id="rId10"/>
    <p:sldId id="293" r:id="rId11"/>
    <p:sldId id="294" r:id="rId12"/>
    <p:sldId id="295" r:id="rId13"/>
    <p:sldId id="296" r:id="rId14"/>
    <p:sldId id="316" r:id="rId15"/>
    <p:sldId id="298" r:id="rId16"/>
    <p:sldId id="299" r:id="rId17"/>
    <p:sldId id="300" r:id="rId18"/>
    <p:sldId id="302" r:id="rId19"/>
    <p:sldId id="304" r:id="rId20"/>
    <p:sldId id="259" r:id="rId21"/>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一丁 陶" initials="一丁"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776"/>
    <a:srgbClr val="5A9FCF"/>
    <a:srgbClr val="1D7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40" autoAdjust="0"/>
    <p:restoredTop sz="90471" autoAdjust="0"/>
  </p:normalViewPr>
  <p:slideViewPr>
    <p:cSldViewPr snapToGrid="0">
      <p:cViewPr varScale="1">
        <p:scale>
          <a:sx n="134" d="100"/>
          <a:sy n="134" d="100"/>
        </p:scale>
        <p:origin x="132" y="570"/>
      </p:cViewPr>
      <p:guideLst>
        <p:guide orient="horz" pos="1620"/>
        <p:guide pos="12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1ABA7B-9EDF-46FF-8B8F-94327800FA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23A3A3-2188-464F-9072-FE8FD80D17D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GFS</a:t>
            </a:r>
            <a:r>
              <a:rPr lang="zh-CN" altLang="en-US" dirty="0"/>
              <a:t>是一个可扩展的分布式文件系统，用于大型的、分布式的、对大量数据进行访问的应用。它运行于廉价的普通硬件上，并提供容错功能。它可以给大量的用户提供总体性能较高的服务。</a:t>
            </a:r>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u="none" strike="noStrike" kern="1200" dirty="0">
                <a:solidFill>
                  <a:schemeClr val="tx1"/>
                </a:solidFill>
                <a:effectLst/>
                <a:latin typeface="+mn-lt"/>
                <a:ea typeface="+mn-ea"/>
                <a:cs typeface="+mn-cs"/>
              </a:rPr>
              <a:t>谷歌之所以现在能称霸世界搜索引擎市场，最重要的技术就是</a:t>
            </a:r>
            <a:r>
              <a:rPr lang="en-US" altLang="zh-CN" sz="900" b="0" i="0" u="none" strike="noStrike" kern="1200" dirty="0">
                <a:solidFill>
                  <a:schemeClr val="tx1"/>
                </a:solidFill>
                <a:effectLst/>
                <a:latin typeface="+mn-lt"/>
                <a:ea typeface="+mn-ea"/>
                <a:cs typeface="+mn-cs"/>
              </a:rPr>
              <a:t>GFS</a:t>
            </a:r>
            <a:r>
              <a:rPr lang="zh-CN" altLang="en-US" sz="900" b="0" i="0" u="none" strike="noStrike" kern="1200" dirty="0">
                <a:solidFill>
                  <a:schemeClr val="tx1"/>
                </a:solidFill>
                <a:effectLst/>
                <a:latin typeface="+mn-lt"/>
                <a:ea typeface="+mn-ea"/>
                <a:cs typeface="+mn-cs"/>
              </a:rPr>
              <a:t>，</a:t>
            </a:r>
            <a:r>
              <a:rPr lang="en-US" altLang="zh-CN" sz="900" b="0" i="0" u="none" strike="noStrike" kern="1200" dirty="0">
                <a:solidFill>
                  <a:schemeClr val="tx1"/>
                </a:solidFill>
                <a:effectLst/>
                <a:latin typeface="+mn-lt"/>
                <a:ea typeface="+mn-ea"/>
                <a:cs typeface="+mn-cs"/>
              </a:rPr>
              <a:t>GFS</a:t>
            </a:r>
            <a:r>
              <a:rPr lang="zh-CN" altLang="en-US" sz="900" b="0" i="0" u="none" strike="noStrike" kern="1200" dirty="0">
                <a:solidFill>
                  <a:schemeClr val="tx1"/>
                </a:solidFill>
                <a:effectLst/>
                <a:latin typeface="+mn-lt"/>
                <a:ea typeface="+mn-ea"/>
                <a:cs typeface="+mn-cs"/>
              </a:rPr>
              <a:t>是</a:t>
            </a:r>
            <a:r>
              <a:rPr lang="en-US" altLang="zh-CN" sz="900" b="0" i="0" u="none" strike="noStrike" kern="1200" dirty="0">
                <a:solidFill>
                  <a:schemeClr val="tx1"/>
                </a:solidFill>
                <a:effectLst/>
                <a:latin typeface="+mn-lt"/>
                <a:ea typeface="+mn-ea"/>
                <a:cs typeface="+mn-cs"/>
              </a:rPr>
              <a:t>google</a:t>
            </a:r>
            <a:r>
              <a:rPr lang="zh-CN" altLang="en-US" sz="900" b="0" i="0" u="none" strike="noStrike" kern="1200" dirty="0">
                <a:solidFill>
                  <a:schemeClr val="tx1"/>
                </a:solidFill>
                <a:effectLst/>
                <a:latin typeface="+mn-lt"/>
                <a:ea typeface="+mn-ea"/>
                <a:cs typeface="+mn-cs"/>
              </a:rPr>
              <a:t>分布式存储的基石，其他存储系统，比如</a:t>
            </a:r>
            <a:r>
              <a:rPr lang="en-US" altLang="zh-CN" sz="900" b="0" i="0" u="none" strike="noStrike" kern="1200" dirty="0">
                <a:solidFill>
                  <a:schemeClr val="tx1"/>
                </a:solidFill>
                <a:effectLst/>
                <a:latin typeface="+mn-lt"/>
                <a:ea typeface="+mn-ea"/>
                <a:cs typeface="+mn-cs"/>
              </a:rPr>
              <a:t>Google</a:t>
            </a:r>
            <a:r>
              <a:rPr lang="zh-CN" altLang="en-US" sz="900" b="0" i="0" u="none" strike="noStrike" kern="1200" dirty="0">
                <a:solidFill>
                  <a:schemeClr val="tx1"/>
                </a:solidFill>
                <a:effectLst/>
                <a:latin typeface="+mn-lt"/>
                <a:ea typeface="+mn-ea"/>
                <a:cs typeface="+mn-cs"/>
              </a:rPr>
              <a:t>的</a:t>
            </a:r>
            <a:r>
              <a:rPr lang="en-US" altLang="zh-CN" sz="900" b="0" i="0" u="none" strike="noStrike" kern="1200" dirty="0">
                <a:solidFill>
                  <a:schemeClr val="tx1"/>
                </a:solidFill>
                <a:effectLst/>
                <a:latin typeface="+mn-lt"/>
                <a:ea typeface="+mn-ea"/>
                <a:cs typeface="+mn-cs"/>
              </a:rPr>
              <a:t>big table</a:t>
            </a:r>
            <a:r>
              <a:rPr lang="zh-CN" altLang="en-US" sz="900" b="0" i="0" u="none" strike="noStrike" kern="1200" dirty="0">
                <a:solidFill>
                  <a:schemeClr val="tx1"/>
                </a:solidFill>
                <a:effectLst/>
                <a:latin typeface="+mn-lt"/>
                <a:ea typeface="+mn-ea"/>
                <a:cs typeface="+mn-cs"/>
              </a:rPr>
              <a:t>、</a:t>
            </a:r>
            <a:r>
              <a:rPr lang="en-US" altLang="zh-CN" sz="900" b="0" i="0" u="none" strike="noStrike" kern="1200" dirty="0">
                <a:solidFill>
                  <a:schemeClr val="tx1"/>
                </a:solidFill>
                <a:effectLst/>
                <a:latin typeface="+mn-lt"/>
                <a:ea typeface="+mn-ea"/>
                <a:cs typeface="+mn-cs"/>
              </a:rPr>
              <a:t>megastore</a:t>
            </a:r>
            <a:r>
              <a:rPr lang="zh-CN" altLang="en-US" sz="900" b="0" i="0" u="none" strike="noStrike" kern="1200" dirty="0">
                <a:solidFill>
                  <a:schemeClr val="tx1"/>
                </a:solidFill>
                <a:effectLst/>
                <a:latin typeface="+mn-lt"/>
                <a:ea typeface="+mn-ea"/>
                <a:cs typeface="+mn-cs"/>
              </a:rPr>
              <a:t>、均直接或者间接的构建在</a:t>
            </a:r>
            <a:r>
              <a:rPr lang="en-US" altLang="zh-CN" sz="900" b="0" i="0" u="none" strike="noStrike" kern="1200" dirty="0">
                <a:solidFill>
                  <a:schemeClr val="tx1"/>
                </a:solidFill>
                <a:effectLst/>
                <a:latin typeface="+mn-lt"/>
                <a:ea typeface="+mn-ea"/>
                <a:cs typeface="+mn-cs"/>
              </a:rPr>
              <a:t>GFS</a:t>
            </a:r>
            <a:r>
              <a:rPr lang="zh-CN" altLang="en-US" sz="900" b="0" i="0" u="none" strike="noStrike" kern="1200" dirty="0">
                <a:solidFill>
                  <a:schemeClr val="tx1"/>
                </a:solidFill>
                <a:effectLst/>
                <a:latin typeface="+mn-lt"/>
                <a:ea typeface="+mn-ea"/>
                <a:cs typeface="+mn-cs"/>
              </a:rPr>
              <a:t>上。</a:t>
            </a:r>
            <a:r>
              <a:rPr lang="en-US" altLang="zh-CN" sz="900" b="0" i="0" u="none" strike="noStrike" kern="1200" dirty="0">
                <a:solidFill>
                  <a:schemeClr val="tx1"/>
                </a:solidFill>
                <a:effectLst/>
                <a:latin typeface="+mn-lt"/>
                <a:ea typeface="+mn-ea"/>
                <a:cs typeface="+mn-cs"/>
              </a:rPr>
              <a:t>Google File System</a:t>
            </a:r>
            <a:r>
              <a:rPr lang="zh-CN" altLang="en-US" sz="900" b="0" i="0" u="none" strike="noStrike" kern="1200" dirty="0">
                <a:solidFill>
                  <a:schemeClr val="tx1"/>
                </a:solidFill>
                <a:effectLst/>
                <a:latin typeface="+mn-lt"/>
                <a:ea typeface="+mn-ea"/>
                <a:cs typeface="+mn-cs"/>
              </a:rPr>
              <a:t>那么被人称道的原因就是它是</a:t>
            </a:r>
            <a:r>
              <a:rPr lang="en-US" altLang="zh-CN" sz="900" b="0" i="0" u="none" strike="noStrike" kern="1200" dirty="0">
                <a:solidFill>
                  <a:schemeClr val="tx1"/>
                </a:solidFill>
                <a:effectLst/>
                <a:latin typeface="+mn-lt"/>
                <a:ea typeface="+mn-ea"/>
                <a:cs typeface="+mn-cs"/>
              </a:rPr>
              <a:t>Google</a:t>
            </a:r>
            <a:r>
              <a:rPr lang="zh-CN" altLang="en-US" sz="900" b="0" i="0" u="none" strike="noStrike" kern="1200" dirty="0">
                <a:solidFill>
                  <a:schemeClr val="tx1"/>
                </a:solidFill>
                <a:effectLst/>
                <a:latin typeface="+mn-lt"/>
                <a:ea typeface="+mn-ea"/>
                <a:cs typeface="+mn-cs"/>
              </a:rPr>
              <a:t>集群技术的核心。</a:t>
            </a:r>
            <a:endParaRPr lang="en-US" altLang="zh-CN" sz="900" b="0" i="0" u="none" strike="noStrike" kern="1200" dirty="0">
              <a:solidFill>
                <a:schemeClr val="tx1"/>
              </a:solidFill>
              <a:effectLst/>
              <a:latin typeface="+mn-lt"/>
              <a:ea typeface="+mn-ea"/>
              <a:cs typeface="+mn-cs"/>
            </a:endParaRPr>
          </a:p>
          <a:p>
            <a:r>
              <a:rPr lang="en-US" altLang="zh-CN" sz="900" b="1" i="0" u="none" strike="noStrike" kern="1200" dirty="0">
                <a:solidFill>
                  <a:schemeClr val="tx1"/>
                </a:solidFill>
                <a:effectLst/>
                <a:latin typeface="+mn-lt"/>
                <a:ea typeface="+mn-ea"/>
                <a:cs typeface="+mn-cs"/>
              </a:rPr>
              <a:t>google</a:t>
            </a:r>
            <a:r>
              <a:rPr lang="zh-CN" altLang="en-US" sz="900" b="1" i="0" u="none" strike="noStrike" kern="1200" dirty="0">
                <a:solidFill>
                  <a:schemeClr val="tx1"/>
                </a:solidFill>
                <a:effectLst/>
                <a:latin typeface="+mn-lt"/>
                <a:ea typeface="+mn-ea"/>
                <a:cs typeface="+mn-cs"/>
              </a:rPr>
              <a:t>的三驾马车：</a:t>
            </a:r>
            <a:r>
              <a:rPr lang="en-US" altLang="zh-CN" sz="900" b="1" i="0" u="none" strike="noStrike" kern="1200" dirty="0">
                <a:solidFill>
                  <a:schemeClr val="tx1"/>
                </a:solidFill>
                <a:effectLst/>
                <a:latin typeface="+mn-lt"/>
                <a:ea typeface="+mn-ea"/>
                <a:cs typeface="+mn-cs"/>
              </a:rPr>
              <a:t>Google FS</a:t>
            </a:r>
            <a:r>
              <a:rPr lang="zh-CN" altLang="en-US" sz="900" b="1" i="0" u="none" strike="noStrike" kern="1200" dirty="0">
                <a:solidFill>
                  <a:schemeClr val="tx1"/>
                </a:solidFill>
                <a:effectLst/>
                <a:latin typeface="+mn-lt"/>
                <a:ea typeface="+mn-ea"/>
                <a:cs typeface="+mn-cs"/>
              </a:rPr>
              <a:t>、</a:t>
            </a:r>
            <a:r>
              <a:rPr lang="en-US" altLang="zh-CN" sz="900" b="1" i="0" u="none" strike="noStrike" kern="1200" dirty="0">
                <a:solidFill>
                  <a:schemeClr val="tx1"/>
                </a:solidFill>
                <a:effectLst/>
                <a:latin typeface="+mn-lt"/>
                <a:ea typeface="+mn-ea"/>
                <a:cs typeface="+mn-cs"/>
              </a:rPr>
              <a:t>MapReduce</a:t>
            </a:r>
            <a:r>
              <a:rPr lang="zh-CN" altLang="en-US" sz="900" b="1" i="0" u="none" strike="noStrike" kern="1200" dirty="0">
                <a:solidFill>
                  <a:schemeClr val="tx1"/>
                </a:solidFill>
                <a:effectLst/>
                <a:latin typeface="+mn-lt"/>
                <a:ea typeface="+mn-ea"/>
                <a:cs typeface="+mn-cs"/>
              </a:rPr>
              <a:t>、</a:t>
            </a:r>
            <a:r>
              <a:rPr lang="en-US" altLang="zh-CN" sz="900" b="1" i="0" u="none" strike="noStrike" kern="1200" dirty="0">
                <a:solidFill>
                  <a:schemeClr val="tx1"/>
                </a:solidFill>
                <a:effectLst/>
                <a:latin typeface="+mn-lt"/>
                <a:ea typeface="+mn-ea"/>
                <a:cs typeface="+mn-cs"/>
              </a:rPr>
              <a:t>Big Table</a:t>
            </a:r>
            <a:endParaRPr lang="en-US" altLang="zh-CN" sz="900" b="1" i="0" u="none" strike="noStrike" kern="1200" dirty="0">
              <a:solidFill>
                <a:schemeClr val="tx1"/>
              </a:solidFill>
              <a:effectLst/>
              <a:latin typeface="+mn-lt"/>
              <a:ea typeface="+mn-ea"/>
              <a:cs typeface="+mn-cs"/>
            </a:endParaRPr>
          </a:p>
          <a:p>
            <a:r>
              <a:rPr lang="zh-CN" altLang="en-US" sz="900" b="1" i="0" u="none" strike="noStrike" kern="1200" dirty="0">
                <a:solidFill>
                  <a:schemeClr val="tx1"/>
                </a:solidFill>
                <a:effectLst/>
                <a:latin typeface="+mn-lt"/>
                <a:ea typeface="+mn-ea"/>
                <a:cs typeface="+mn-cs"/>
              </a:rPr>
              <a:t>这三个产品的详细设计论文，奠定了风靡全球的大数据算法的基础！</a:t>
            </a:r>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u="none" strike="noStrike" kern="1200" dirty="0">
                <a:solidFill>
                  <a:schemeClr val="tx1"/>
                </a:solidFill>
                <a:effectLst/>
                <a:latin typeface="+mn-lt"/>
                <a:ea typeface="+mn-ea"/>
                <a:cs typeface="+mn-cs"/>
              </a:rPr>
              <a:t>与传统的分布式系统相比，在大方向上，</a:t>
            </a:r>
            <a:r>
              <a:rPr lang="en-US" altLang="zh-CN" sz="900" b="0" i="0" u="none" strike="noStrike" kern="1200" dirty="0">
                <a:solidFill>
                  <a:schemeClr val="tx1"/>
                </a:solidFill>
                <a:effectLst/>
                <a:latin typeface="+mn-lt"/>
                <a:ea typeface="+mn-ea"/>
                <a:cs typeface="+mn-cs"/>
              </a:rPr>
              <a:t>GFS </a:t>
            </a:r>
            <a:r>
              <a:rPr lang="zh-CN" altLang="en-US" sz="900" b="0" i="0" u="none" strike="noStrike" kern="1200" dirty="0">
                <a:solidFill>
                  <a:schemeClr val="tx1"/>
                </a:solidFill>
                <a:effectLst/>
                <a:latin typeface="+mn-lt"/>
                <a:ea typeface="+mn-ea"/>
                <a:cs typeface="+mn-cs"/>
              </a:rPr>
              <a:t>同样追求高性能、高可靠性、高可用性，同时 </a:t>
            </a:r>
            <a:r>
              <a:rPr lang="en-US" altLang="zh-CN" sz="900" b="0" i="0" u="none" strike="noStrike" kern="1200" dirty="0">
                <a:solidFill>
                  <a:schemeClr val="tx1"/>
                </a:solidFill>
                <a:effectLst/>
                <a:latin typeface="+mn-lt"/>
                <a:ea typeface="+mn-ea"/>
                <a:cs typeface="+mn-cs"/>
              </a:rPr>
              <a:t>Google </a:t>
            </a:r>
            <a:r>
              <a:rPr lang="zh-CN" altLang="en-US" sz="900" b="0" i="0" u="none" strike="noStrike" kern="1200" dirty="0">
                <a:solidFill>
                  <a:schemeClr val="tx1"/>
                </a:solidFill>
                <a:effectLst/>
                <a:latin typeface="+mn-lt"/>
                <a:ea typeface="+mn-ea"/>
                <a:cs typeface="+mn-cs"/>
              </a:rPr>
              <a:t>基于自身的生产环境、技术环境，有一些特殊的设计思路。</a:t>
            </a:r>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zh-CN" sz="800" kern="1200" dirty="0">
                <a:solidFill>
                  <a:schemeClr val="tx1"/>
                </a:solidFill>
                <a:effectLst/>
                <a:latin typeface="+mn-lt"/>
                <a:ea typeface="+mn-ea"/>
                <a:cs typeface="+mn-cs"/>
              </a:rPr>
              <a:t>首先，组件失效被认为是常态事件，而不是意外事件。</a:t>
            </a:r>
            <a:r>
              <a:rPr lang="zh-CN" altLang="en-US" sz="800" kern="1200" dirty="0">
                <a:solidFill>
                  <a:schemeClr val="tx1"/>
                </a:solidFill>
                <a:effectLst/>
                <a:latin typeface="+mn-lt"/>
                <a:ea typeface="+mn-ea"/>
                <a:cs typeface="+mn-cs"/>
              </a:rPr>
              <a:t>廉价的硬件 </a:t>
            </a:r>
            <a:r>
              <a:rPr lang="zh-CN" altLang="en-US" sz="800" b="0" i="0" u="none" strike="noStrike" kern="1200" dirty="0">
                <a:solidFill>
                  <a:schemeClr val="tx1"/>
                </a:solidFill>
                <a:effectLst/>
                <a:latin typeface="+mn-lt"/>
                <a:ea typeface="+mn-ea"/>
                <a:cs typeface="+mn-cs"/>
              </a:rPr>
              <a:t>被大量的客户机访问 </a:t>
            </a:r>
            <a:r>
              <a:rPr lang="zh-CN" altLang="zh-CN" sz="800" kern="1200" dirty="0">
                <a:solidFill>
                  <a:schemeClr val="tx1"/>
                </a:solidFill>
                <a:effectLst/>
                <a:latin typeface="+mn-lt"/>
                <a:ea typeface="+mn-ea"/>
                <a:cs typeface="+mn-cs"/>
              </a:rPr>
              <a:t>所以，持续的监控、错误侦测、灾难冗余以及自动恢复的机制必须集成在</a:t>
            </a:r>
            <a:r>
              <a:rPr lang="en-US" altLang="zh-CN" sz="800" kern="1200" dirty="0">
                <a:solidFill>
                  <a:schemeClr val="tx1"/>
                </a:solidFill>
                <a:effectLst/>
                <a:latin typeface="+mn-lt"/>
                <a:ea typeface="+mn-ea"/>
                <a:cs typeface="+mn-cs"/>
              </a:rPr>
              <a:t>GFS</a:t>
            </a:r>
            <a:r>
              <a:rPr lang="zh-CN" altLang="zh-CN" sz="800" kern="1200" dirty="0">
                <a:solidFill>
                  <a:schemeClr val="tx1"/>
                </a:solidFill>
                <a:effectLst/>
                <a:latin typeface="+mn-lt"/>
                <a:ea typeface="+mn-ea"/>
                <a:cs typeface="+mn-cs"/>
              </a:rPr>
              <a:t>中。</a:t>
            </a:r>
            <a:endParaRPr lang="en-US" altLang="zh-CN" sz="800" kern="1200" dirty="0">
              <a:solidFill>
                <a:schemeClr val="tx1"/>
              </a:solidFill>
              <a:effectLst/>
              <a:latin typeface="+mn-lt"/>
              <a:ea typeface="+mn-ea"/>
              <a:cs typeface="+mn-cs"/>
            </a:endParaRPr>
          </a:p>
          <a:p>
            <a:r>
              <a:rPr lang="zh-CN" altLang="zh-CN" sz="800" kern="1200" dirty="0">
                <a:solidFill>
                  <a:schemeClr val="tx1"/>
                </a:solidFill>
                <a:effectLst/>
                <a:latin typeface="+mn-lt"/>
                <a:ea typeface="+mn-ea"/>
                <a:cs typeface="+mn-cs"/>
              </a:rPr>
              <a:t>其次，以通常的标准衡量，我们的文件非常巨大。</a:t>
            </a:r>
            <a:r>
              <a:rPr lang="zh-CN" altLang="en-US" sz="800" b="0" i="0" u="none" strike="noStrike" kern="1200" dirty="0">
                <a:solidFill>
                  <a:schemeClr val="tx1"/>
                </a:solidFill>
                <a:effectLst/>
                <a:latin typeface="+mn-lt"/>
                <a:ea typeface="+mn-ea"/>
                <a:cs typeface="+mn-cs"/>
              </a:rPr>
              <a:t>块的大小必须要重新考虑</a:t>
            </a:r>
            <a:endParaRPr lang="en-US" altLang="zh-CN" sz="800" kern="1200" dirty="0">
              <a:solidFill>
                <a:schemeClr val="tx1"/>
              </a:solidFill>
              <a:effectLst/>
              <a:latin typeface="+mn-lt"/>
              <a:ea typeface="+mn-ea"/>
              <a:cs typeface="+mn-cs"/>
            </a:endParaRPr>
          </a:p>
          <a:p>
            <a:r>
              <a:rPr lang="zh-CN" altLang="zh-CN" sz="800" kern="1200" dirty="0">
                <a:solidFill>
                  <a:schemeClr val="tx1"/>
                </a:solidFill>
                <a:effectLst/>
                <a:latin typeface="+mn-lt"/>
                <a:ea typeface="+mn-ea"/>
                <a:cs typeface="+mn-cs"/>
              </a:rPr>
              <a:t>第三，绝大部分文件的修改是采用在文件尾部追加数据，而不是覆盖原有数据的方式。一旦写完之后，对文 件的操作就只有读，而且通常是按顺序读</a:t>
            </a:r>
            <a:endParaRPr lang="en-US" altLang="zh-CN" sz="800" kern="1200" dirty="0">
              <a:solidFill>
                <a:schemeClr val="tx1"/>
              </a:solidFill>
              <a:effectLst/>
              <a:latin typeface="+mn-lt"/>
              <a:ea typeface="+mn-ea"/>
              <a:cs typeface="+mn-cs"/>
            </a:endParaRPr>
          </a:p>
          <a:p>
            <a:r>
              <a:rPr lang="zh-CN" altLang="en-US" sz="800" b="0" i="0" u="none" strike="noStrike" kern="1200" dirty="0">
                <a:solidFill>
                  <a:schemeClr val="tx1"/>
                </a:solidFill>
                <a:effectLst/>
                <a:latin typeface="+mn-lt"/>
                <a:ea typeface="+mn-ea"/>
                <a:cs typeface="+mn-cs"/>
              </a:rPr>
              <a:t>在一个文件中随机的操作在实践中几乎不存在。对大量数据的流方式的读操作和 少量数据的随机方式的读操作。</a:t>
            </a:r>
            <a:endParaRPr lang="en-US" altLang="zh-CN" sz="800" kern="1200" dirty="0">
              <a:solidFill>
                <a:schemeClr val="tx1"/>
              </a:solidFill>
              <a:effectLst/>
              <a:latin typeface="+mn-lt"/>
              <a:ea typeface="+mn-ea"/>
              <a:cs typeface="+mn-cs"/>
            </a:endParaRPr>
          </a:p>
          <a:p>
            <a:r>
              <a:rPr lang="zh-CN" altLang="zh-CN" sz="800" kern="1200" dirty="0">
                <a:solidFill>
                  <a:schemeClr val="tx1"/>
                </a:solidFill>
                <a:effectLst/>
                <a:latin typeface="+mn-lt"/>
                <a:ea typeface="+mn-ea"/>
                <a:cs typeface="+mn-cs"/>
              </a:rPr>
              <a:t>第四，应用程序和文件系统</a:t>
            </a:r>
            <a:r>
              <a:rPr lang="en-US" altLang="zh-CN" sz="800" kern="1200" dirty="0">
                <a:solidFill>
                  <a:schemeClr val="tx1"/>
                </a:solidFill>
                <a:effectLst/>
                <a:latin typeface="+mn-lt"/>
                <a:ea typeface="+mn-ea"/>
                <a:cs typeface="+mn-cs"/>
              </a:rPr>
              <a:t>API</a:t>
            </a:r>
            <a:r>
              <a:rPr lang="zh-CN" altLang="zh-CN" sz="800" kern="1200" dirty="0">
                <a:solidFill>
                  <a:schemeClr val="tx1"/>
                </a:solidFill>
                <a:effectLst/>
                <a:latin typeface="+mn-lt"/>
                <a:ea typeface="+mn-ea"/>
                <a:cs typeface="+mn-cs"/>
              </a:rPr>
              <a:t>的协同设计提高了整个系统的灵活性。</a:t>
            </a:r>
            <a:endParaRPr lang="zh-CN" altLang="en-US" sz="800"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kern="1200" dirty="0">
                <a:solidFill>
                  <a:schemeClr val="tx1"/>
                </a:solidFill>
                <a:effectLst/>
                <a:latin typeface="+mn-lt"/>
                <a:ea typeface="+mn-ea"/>
                <a:cs typeface="+mn-cs"/>
              </a:rPr>
              <a:t>How to detect a chunk server fail?</a:t>
            </a:r>
            <a:endParaRPr lang="en-US" altLang="zh-CN" sz="900" kern="1200" dirty="0">
              <a:solidFill>
                <a:schemeClr val="tx1"/>
              </a:solidFill>
              <a:effectLst/>
              <a:latin typeface="+mn-lt"/>
              <a:ea typeface="+mn-ea"/>
              <a:cs typeface="+mn-cs"/>
            </a:endParaRPr>
          </a:p>
          <a:p>
            <a:r>
              <a:rPr lang="en-US" altLang="zh-CN" sz="900" kern="1200" dirty="0">
                <a:solidFill>
                  <a:schemeClr val="tx1"/>
                </a:solidFill>
                <a:effectLst/>
                <a:latin typeface="+mn-lt"/>
                <a:ea typeface="+mn-ea"/>
                <a:cs typeface="+mn-cs"/>
              </a:rPr>
              <a:t>Each CS will regularly tell Master its status.</a:t>
            </a:r>
            <a:endParaRPr lang="en-US" altLang="zh-CN" sz="900" kern="1200" dirty="0">
              <a:solidFill>
                <a:schemeClr val="tx1"/>
              </a:solidFill>
              <a:effectLst/>
              <a:latin typeface="+mn-lt"/>
              <a:ea typeface="+mn-ea"/>
              <a:cs typeface="+mn-cs"/>
            </a:endParaRPr>
          </a:p>
          <a:p>
            <a:r>
              <a:rPr lang="en-US" altLang="zh-CN" sz="900" kern="1200" dirty="0">
                <a:solidFill>
                  <a:schemeClr val="tx1"/>
                </a:solidFill>
                <a:effectLst/>
                <a:latin typeface="+mn-lt"/>
                <a:ea typeface="+mn-ea"/>
                <a:cs typeface="+mn-cs"/>
              </a:rPr>
              <a:t>For example, CS1 says "I'm alive"  to Master and master will record the report time. CS2 also says  "I'm alive" to Master and master records the time. The same to CS4. But CS3 has been silent for long time since its last report. So It will be judged to be dead. This mechanism is just like heart beat. If a chunk server doesn't make heart beat for long time then Master will think it is dead.</a:t>
            </a:r>
            <a:endParaRPr lang="en-US" altLang="zh-CN" sz="9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623A3A3-2188-464F-9072-FE8FD80D17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83.xml"/><Relationship Id="rId7" Type="http://schemas.openxmlformats.org/officeDocument/2006/relationships/image" Target="../media/image3.png"/><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2.png"/><Relationship Id="rId2" Type="http://schemas.openxmlformats.org/officeDocument/2006/relationships/tags" Target="../tags/tag79.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78.xml"/></Relationships>
</file>

<file path=ppt/slides/_rels/slide1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89.xml"/><Relationship Id="rId7" Type="http://schemas.openxmlformats.org/officeDocument/2006/relationships/image" Target="../media/image3.png"/><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image" Target="../media/image2.png"/><Relationship Id="rId2" Type="http://schemas.openxmlformats.org/officeDocument/2006/relationships/tags" Target="../tags/tag85.xml"/><Relationship Id="rId10" Type="http://schemas.openxmlformats.org/officeDocument/2006/relationships/slideLayout" Target="../slideLayouts/slideLayout2.xml"/><Relationship Id="rId1" Type="http://schemas.openxmlformats.org/officeDocument/2006/relationships/tags" Target="../tags/tag84.xml"/></Relationships>
</file>

<file path=ppt/slides/_rels/slide1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95.xml"/><Relationship Id="rId7" Type="http://schemas.openxmlformats.org/officeDocument/2006/relationships/image" Target="../media/image3.png"/><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2.png"/><Relationship Id="rId2" Type="http://schemas.openxmlformats.org/officeDocument/2006/relationships/tags" Target="../tags/tag91.xml"/><Relationship Id="rId12" Type="http://schemas.openxmlformats.org/officeDocument/2006/relationships/slideLayout" Target="../slideLayouts/slideLayout2.xml"/><Relationship Id="rId11" Type="http://schemas.openxmlformats.org/officeDocument/2006/relationships/image" Target="../media/image8.jpeg"/><Relationship Id="rId10" Type="http://schemas.openxmlformats.org/officeDocument/2006/relationships/image" Target="../media/image7.jpeg"/><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1.xml"/><Relationship Id="rId7" Type="http://schemas.openxmlformats.org/officeDocument/2006/relationships/image" Target="../media/image3.png"/><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2.png"/><Relationship Id="rId2" Type="http://schemas.openxmlformats.org/officeDocument/2006/relationships/tags" Target="../tags/tag97.xml"/><Relationship Id="rId11" Type="http://schemas.openxmlformats.org/officeDocument/2006/relationships/slideLayout" Target="../slideLayouts/slideLayout2.xml"/><Relationship Id="rId10" Type="http://schemas.openxmlformats.org/officeDocument/2006/relationships/image" Target="../media/image9.GIF"/><Relationship Id="rId1" Type="http://schemas.openxmlformats.org/officeDocument/2006/relationships/tags" Target="../tags/tag96.xml"/></Relationships>
</file>

<file path=ppt/slides/_rels/slide1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7.xml"/><Relationship Id="rId7" Type="http://schemas.openxmlformats.org/officeDocument/2006/relationships/image" Target="../media/image3.png"/><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2.png"/><Relationship Id="rId2" Type="http://schemas.openxmlformats.org/officeDocument/2006/relationships/tags" Target="../tags/tag103.xml"/><Relationship Id="rId10" Type="http://schemas.openxmlformats.org/officeDocument/2006/relationships/slideLayout" Target="../slideLayouts/slideLayout2.xml"/><Relationship Id="rId1" Type="http://schemas.openxmlformats.org/officeDocument/2006/relationships/tags" Target="../tags/tag102.xml"/></Relationships>
</file>

<file path=ppt/slides/_rels/slide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13.xml"/><Relationship Id="rId7" Type="http://schemas.openxmlformats.org/officeDocument/2006/relationships/image" Target="../media/image3.png"/><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image" Target="../media/image2.png"/><Relationship Id="rId2" Type="http://schemas.openxmlformats.org/officeDocument/2006/relationships/tags" Target="../tags/tag109.xml"/><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19.xml"/><Relationship Id="rId7" Type="http://schemas.openxmlformats.org/officeDocument/2006/relationships/image" Target="../media/image3.png"/><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2.png"/><Relationship Id="rId2" Type="http://schemas.openxmlformats.org/officeDocument/2006/relationships/tags" Target="../tags/tag115.xml"/><Relationship Id="rId11" Type="http://schemas.openxmlformats.org/officeDocument/2006/relationships/slideLayout" Target="../slideLayouts/slideLayout2.xml"/><Relationship Id="rId10" Type="http://schemas.openxmlformats.org/officeDocument/2006/relationships/image" Target="../media/image10.png"/><Relationship Id="rId1" Type="http://schemas.openxmlformats.org/officeDocument/2006/relationships/tags" Target="../tags/tag114.xml"/></Relationships>
</file>

<file path=ppt/slides/_rels/slide1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25.xml"/><Relationship Id="rId7" Type="http://schemas.openxmlformats.org/officeDocument/2006/relationships/image" Target="../media/image3.png"/><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image" Target="../media/image2.png"/><Relationship Id="rId2" Type="http://schemas.openxmlformats.org/officeDocument/2006/relationships/tags" Target="../tags/tag121.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tags" Target="../tags/tag120.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4.png"/><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11.png"/><Relationship Id="rId2" Type="http://schemas.openxmlformats.org/officeDocument/2006/relationships/tags" Target="../tags/tag127.xml"/><Relationship Id="rId1" Type="http://schemas.openxmlformats.org/officeDocument/2006/relationships/tags" Target="../tags/tag126.xml"/></Relationships>
</file>

<file path=ppt/slides/_rels/slide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9.xml"/><Relationship Id="rId7" Type="http://schemas.openxmlformats.org/officeDocument/2006/relationships/image" Target="../media/image3.pn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2.png"/><Relationship Id="rId2" Type="http://schemas.openxmlformats.org/officeDocument/2006/relationships/tags" Target="../tags/tag5.xml"/><Relationship Id="rId17" Type="http://schemas.openxmlformats.org/officeDocument/2006/relationships/notesSlide" Target="../notesSlides/notesSlide1.xml"/><Relationship Id="rId16" Type="http://schemas.openxmlformats.org/officeDocument/2006/relationships/slideLayout" Target="../slideLayouts/slideLayout2.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3.pn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2.png"/><Relationship Id="rId3" Type="http://schemas.openxmlformats.org/officeDocument/2006/relationships/tags" Target="../tags/tag18.xml"/><Relationship Id="rId2" Type="http://schemas.openxmlformats.org/officeDocument/2006/relationships/tags" Target="../tags/tag17.xml"/><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image" Target="../media/image6.jpeg"/><Relationship Id="rId11" Type="http://schemas.openxmlformats.org/officeDocument/2006/relationships/image" Target="../media/image5.png"/><Relationship Id="rId10" Type="http://schemas.openxmlformats.org/officeDocument/2006/relationships/image" Target="../media/image4.png"/><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8.xml"/><Relationship Id="rId7" Type="http://schemas.openxmlformats.org/officeDocument/2006/relationships/image" Target="../media/image3.png"/><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7" Type="http://schemas.openxmlformats.org/officeDocument/2006/relationships/notesSlide" Target="../notesSlides/notesSlide3.xml"/><Relationship Id="rId16" Type="http://schemas.openxmlformats.org/officeDocument/2006/relationships/slideLayout" Target="../slideLayouts/slideLayout2.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40.xml"/><Relationship Id="rId7" Type="http://schemas.openxmlformats.org/officeDocument/2006/relationships/image" Target="../media/image3.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2.png"/><Relationship Id="rId24" Type="http://schemas.openxmlformats.org/officeDocument/2006/relationships/notesSlide" Target="../notesSlides/notesSlide4.xml"/><Relationship Id="rId23" Type="http://schemas.openxmlformats.org/officeDocument/2006/relationships/slideLayout" Target="../slideLayouts/slideLayout2.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6.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5.xml"/></Relationships>
</file>

<file path=ppt/slides/_rels/slide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59.xml"/><Relationship Id="rId7" Type="http://schemas.openxmlformats.org/officeDocument/2006/relationships/image" Target="../media/image3.png"/><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2.png"/><Relationship Id="rId2" Type="http://schemas.openxmlformats.org/officeDocument/2006/relationships/tags" Target="../tags/tag55.xml"/><Relationship Id="rId11" Type="http://schemas.openxmlformats.org/officeDocument/2006/relationships/notesSlide" Target="../notesSlides/notesSlide5.xml"/><Relationship Id="rId10" Type="http://schemas.openxmlformats.org/officeDocument/2006/relationships/slideLayout" Target="../slideLayouts/slideLayout2.xml"/><Relationship Id="rId1" Type="http://schemas.openxmlformats.org/officeDocument/2006/relationships/tags" Target="../tags/tag54.xml"/></Relationships>
</file>

<file path=ppt/slides/_rels/slide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65.xml"/><Relationship Id="rId7" Type="http://schemas.openxmlformats.org/officeDocument/2006/relationships/image" Target="../media/image3.png"/><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2.png"/><Relationship Id="rId2" Type="http://schemas.openxmlformats.org/officeDocument/2006/relationships/tags" Target="../tags/tag61.xml"/><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tags" Target="../tags/tag60.xml"/></Relationships>
</file>

<file path=ppt/slides/_rels/slide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71.xml"/><Relationship Id="rId7" Type="http://schemas.openxmlformats.org/officeDocument/2006/relationships/image" Target="../media/image3.png"/><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2.png"/><Relationship Id="rId2" Type="http://schemas.openxmlformats.org/officeDocument/2006/relationships/tags" Target="../tags/tag67.xml"/><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77.xml"/><Relationship Id="rId7" Type="http://schemas.openxmlformats.org/officeDocument/2006/relationships/image" Target="../media/image3.png"/><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image" Target="../media/image2.png"/><Relationship Id="rId2" Type="http://schemas.openxmlformats.org/officeDocument/2006/relationships/tags" Target="../tags/tag73.xml"/><Relationship Id="rId10" Type="http://schemas.openxmlformats.org/officeDocument/2006/relationships/slideLayout" Target="../slideLayouts/slideLayout2.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1026" name="PA_图片 2" descr="F:\案例二\394\1.png"/>
          <p:cNvPicPr>
            <a:picLocks noChangeAspect="1" noChangeArrowheads="1"/>
          </p:cNvPicPr>
          <p:nvPr>
            <p:custDataLst>
              <p:tags r:id="rId2"/>
            </p:custDataLst>
          </p:nvPr>
        </p:nvPicPr>
        <p:blipFill rotWithShape="1">
          <a:blip r:embed="rId3" cstate="print"/>
          <a:srcRect l="-168"/>
          <a:stretch>
            <a:fillRect/>
          </a:stretch>
        </p:blipFill>
        <p:spPr bwMode="auto">
          <a:xfrm>
            <a:off x="0" y="0"/>
            <a:ext cx="9144000"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PA_组合 6"/>
          <p:cNvGrpSpPr/>
          <p:nvPr>
            <p:custDataLst>
              <p:tags r:id="rId4"/>
            </p:custDataLst>
          </p:nvPr>
        </p:nvGrpSpPr>
        <p:grpSpPr>
          <a:xfrm>
            <a:off x="176356" y="3398750"/>
            <a:ext cx="4395644" cy="1282954"/>
            <a:chOff x="153109" y="3429746"/>
            <a:chExt cx="4395644" cy="1282954"/>
          </a:xfrm>
        </p:grpSpPr>
        <p:sp>
          <p:nvSpPr>
            <p:cNvPr id="21" name="Rectangle 48"/>
            <p:cNvSpPr/>
            <p:nvPr/>
          </p:nvSpPr>
          <p:spPr bwMode="auto">
            <a:xfrm>
              <a:off x="153109" y="3812454"/>
              <a:ext cx="4395644" cy="900246"/>
            </a:xfrm>
            <a:prstGeom prst="rect">
              <a:avLst/>
            </a:prstGeom>
          </p:spPr>
          <p:txBody>
            <a:bodyPr wrap="square" lIns="68580" tIns="34290" rIns="68580" bIns="34290">
              <a:spAutoFit/>
            </a:bodyPr>
            <a:lstStyle/>
            <a:p>
              <a:pPr>
                <a:defRPr/>
              </a:pPr>
              <a:r>
                <a:rPr lang="en-US" altLang="zh-CN" sz="36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Google File System</a:t>
              </a:r>
              <a:r>
                <a:rPr lang="en-US" sz="18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		</a:t>
              </a:r>
              <a:r>
                <a:rPr lang="en-US" altLang="zh-CN" sz="18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 </a:t>
              </a:r>
              <a:r>
                <a:rPr lang="zh-CN" altLang="en-US" sz="18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rPr>
                <a:t>陶一丁  黄文政</a:t>
              </a:r>
              <a:endParaRPr lang="id-ID" sz="1800" b="1" spc="-85" dirty="0">
                <a:solidFill>
                  <a:srgbClr val="0A4776"/>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23" name="Rectangle 61"/>
            <p:cNvSpPr>
              <a:spLocks noChangeArrowheads="1"/>
            </p:cNvSpPr>
            <p:nvPr/>
          </p:nvSpPr>
          <p:spPr bwMode="auto">
            <a:xfrm>
              <a:off x="375292" y="3429746"/>
              <a:ext cx="103935" cy="1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3" tIns="25717" rIns="51433" bIns="25717">
              <a:spAutoFit/>
            </a:bodyPr>
            <a:lstStyle/>
            <a:p>
              <a:pPr eaLnBrk="1" hangingPunct="1"/>
              <a:endParaRPr lang="id-ID" altLang="zh-CN" sz="800" dirty="0">
                <a:solidFill>
                  <a:sysClr val="windowText" lastClr="000000"/>
                </a:solidFill>
                <a:ea typeface="Roboto Medium" panose="02000000000000000000" pitchFamily="2" charset="0"/>
                <a:cs typeface="Open Sans Light" panose="020B03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par>
                                <p:cTn id="12" presetID="10" presetClass="entr" presetSubtype="0" fill="hold" nodeType="withEffect">
                                  <p:stCondLst>
                                    <p:cond delay="3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4119"/>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8101473"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store a </a:t>
            </a:r>
            <a:r>
              <a:rPr lang="en-US" altLang="zh-CN" sz="2400" b="1" dirty="0">
                <a:solidFill>
                  <a:srgbClr val="FF0000"/>
                </a:solidFill>
                <a:latin typeface="微软雅黑" panose="020B0503020204020204" pitchFamily="34" charset="-122"/>
                <a:ea typeface="微软雅黑" panose="020B0503020204020204" pitchFamily="34" charset="-122"/>
              </a:rPr>
              <a:t>super</a:t>
            </a:r>
            <a:r>
              <a:rPr lang="en-US" altLang="zh-CN" sz="2400" b="1" dirty="0">
                <a:solidFill>
                  <a:srgbClr val="0A4776"/>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big</a:t>
            </a:r>
            <a:r>
              <a:rPr lang="en-US" altLang="zh-CN" sz="2400" b="1" dirty="0">
                <a:solidFill>
                  <a:srgbClr val="0A4776"/>
                </a:solidFill>
                <a:latin typeface="微软雅黑" panose="020B0503020204020204" pitchFamily="34" charset="-122"/>
                <a:ea typeface="微软雅黑" panose="020B0503020204020204" pitchFamily="34" charset="-122"/>
              </a:rPr>
              <a:t> file? (further improve)</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920313" y="918519"/>
            <a:ext cx="2570205" cy="39706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504998" y="1088598"/>
            <a:ext cx="2190039"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3102044" y="1041118"/>
            <a:ext cx="2228584" cy="3877985"/>
          </a:xfrm>
          <a:prstGeom prst="rect">
            <a:avLst/>
          </a:prstGeom>
          <a:noFill/>
        </p:spPr>
        <p:txBody>
          <a:bodyPr wrap="square" rtlCol="0">
            <a:spAutoFit/>
          </a:bodyPr>
          <a:lstStyle/>
          <a:p>
            <a:pPr algn="ctr"/>
            <a:r>
              <a:rPr lang="en-US" altLang="zh-CN" sz="2800" b="1" dirty="0">
                <a:solidFill>
                  <a:srgbClr val="FF0000"/>
                </a:solidFill>
              </a:rPr>
              <a:t>Master</a:t>
            </a:r>
            <a:endParaRPr lang="en-US" altLang="zh-CN" sz="2800" b="1" dirty="0">
              <a:solidFill>
                <a:srgbClr val="FF0000"/>
              </a:solidFill>
            </a:endParaRPr>
          </a:p>
          <a:p>
            <a:pPr algn="ctr"/>
            <a:r>
              <a:rPr lang="en-US" altLang="zh-CN" sz="2000" b="1" dirty="0"/>
              <a:t>Metadata</a:t>
            </a:r>
            <a:endParaRPr lang="en-US" altLang="zh-CN" sz="2000" b="1" dirty="0"/>
          </a:p>
          <a:p>
            <a:pPr algn="ctr"/>
            <a:r>
              <a:rPr lang="en-US" altLang="zh-CN" sz="2000" dirty="0"/>
              <a:t>File info</a:t>
            </a:r>
            <a:endParaRPr lang="en-US" altLang="zh-CN" sz="2000" dirty="0"/>
          </a:p>
          <a:p>
            <a:pPr algn="ctr"/>
            <a:r>
              <a:rPr lang="en-US" altLang="zh-CN" sz="2000" b="1" dirty="0"/>
              <a:t>…</a:t>
            </a:r>
            <a:endParaRPr lang="en-US" altLang="zh-CN" sz="2000" b="1" dirty="0"/>
          </a:p>
          <a:p>
            <a:pPr algn="ctr"/>
            <a:r>
              <a:rPr lang="en-US" altLang="zh-CN" sz="2000" b="1" dirty="0"/>
              <a:t>Index</a:t>
            </a:r>
            <a:endParaRPr lang="en-US" altLang="zh-CN" sz="2000" b="1" dirty="0"/>
          </a:p>
          <a:p>
            <a:pPr algn="ctr"/>
            <a:r>
              <a:rPr lang="en-US" altLang="zh-CN" sz="1800" dirty="0">
                <a:solidFill>
                  <a:srgbClr val="FF0000"/>
                </a:solidFill>
              </a:rPr>
              <a:t>chunk</a:t>
            </a:r>
            <a:r>
              <a:rPr lang="en-US" altLang="zh-CN" sz="1800" dirty="0"/>
              <a:t> 1&gt;&gt;CS3</a:t>
            </a:r>
            <a:endParaRPr lang="en-US" altLang="zh-CN" sz="1800" dirty="0"/>
          </a:p>
          <a:p>
            <a:pPr algn="ctr"/>
            <a:r>
              <a:rPr lang="en-US" altLang="zh-CN" sz="1800" dirty="0">
                <a:solidFill>
                  <a:srgbClr val="FF0000"/>
                </a:solidFill>
              </a:rPr>
              <a:t>chunk</a:t>
            </a:r>
            <a:r>
              <a:rPr lang="en-US" altLang="zh-CN" sz="1800" dirty="0"/>
              <a:t> 2&gt;&gt;CS3</a:t>
            </a:r>
            <a:endParaRPr lang="en-US" altLang="zh-CN" sz="1800" dirty="0"/>
          </a:p>
          <a:p>
            <a:pPr algn="ctr"/>
            <a:r>
              <a:rPr lang="en-US" altLang="zh-CN" sz="1800" dirty="0">
                <a:solidFill>
                  <a:srgbClr val="FF0000"/>
                </a:solidFill>
              </a:rPr>
              <a:t>chunk</a:t>
            </a:r>
            <a:r>
              <a:rPr lang="en-US" altLang="zh-CN" sz="1800" dirty="0"/>
              <a:t> 3&gt;&gt;CS3</a:t>
            </a:r>
            <a:endParaRPr lang="en-US" altLang="zh-CN" sz="1800" dirty="0"/>
          </a:p>
          <a:p>
            <a:pPr algn="ctr"/>
            <a:r>
              <a:rPr lang="en-US" altLang="zh-CN" sz="1800" dirty="0">
                <a:solidFill>
                  <a:srgbClr val="FF0000"/>
                </a:solidFill>
              </a:rPr>
              <a:t>chunk</a:t>
            </a:r>
            <a:r>
              <a:rPr lang="en-US" altLang="zh-CN" sz="1800" dirty="0"/>
              <a:t> 4&gt;&gt;CS5</a:t>
            </a:r>
            <a:endParaRPr lang="en-US" altLang="zh-CN" sz="1800" dirty="0"/>
          </a:p>
          <a:p>
            <a:pPr algn="ctr"/>
            <a:r>
              <a:rPr lang="en-US" altLang="zh-CN" sz="1800" dirty="0">
                <a:solidFill>
                  <a:srgbClr val="FF0000"/>
                </a:solidFill>
              </a:rPr>
              <a:t>chunk</a:t>
            </a:r>
            <a:r>
              <a:rPr lang="en-US" altLang="zh-CN" sz="1800" dirty="0"/>
              <a:t> 5&gt;&gt;CS5</a:t>
            </a:r>
            <a:endParaRPr lang="en-US" altLang="zh-CN" sz="1800" dirty="0"/>
          </a:p>
          <a:p>
            <a:pPr algn="ctr"/>
            <a:r>
              <a:rPr lang="en-US" altLang="zh-CN" sz="1800" dirty="0">
                <a:solidFill>
                  <a:srgbClr val="FF0000"/>
                </a:solidFill>
              </a:rPr>
              <a:t>chunk</a:t>
            </a:r>
            <a:r>
              <a:rPr lang="en-US" altLang="zh-CN" sz="1800" dirty="0"/>
              <a:t> 6&gt;&gt;CS5</a:t>
            </a:r>
            <a:endParaRPr lang="en-US" altLang="zh-CN" sz="1800" dirty="0"/>
          </a:p>
          <a:p>
            <a:pPr algn="ctr"/>
            <a:r>
              <a:rPr lang="en-US" altLang="zh-CN" sz="1800" dirty="0"/>
              <a:t>…</a:t>
            </a:r>
            <a:endParaRPr lang="en-US" altLang="zh-CN" sz="1800" dirty="0"/>
          </a:p>
          <a:p>
            <a:pPr algn="ctr"/>
            <a:endParaRPr lang="zh-CN" altLang="en-US" sz="1200" b="1" dirty="0"/>
          </a:p>
        </p:txBody>
      </p:sp>
      <p:sp>
        <p:nvSpPr>
          <p:cNvPr id="18" name="文本框 17"/>
          <p:cNvSpPr txBox="1"/>
          <p:nvPr/>
        </p:nvSpPr>
        <p:spPr>
          <a:xfrm>
            <a:off x="6509252" y="1246051"/>
            <a:ext cx="2185785" cy="3108543"/>
          </a:xfrm>
          <a:prstGeom prst="rect">
            <a:avLst/>
          </a:prstGeom>
          <a:noFill/>
        </p:spPr>
        <p:txBody>
          <a:bodyPr wrap="square" rtlCol="0">
            <a:spAutoFit/>
          </a:bodyPr>
          <a:lstStyle/>
          <a:p>
            <a:pPr algn="ctr"/>
            <a:r>
              <a:rPr lang="en-US" altLang="zh-CN" sz="2000" b="1" dirty="0" err="1">
                <a:solidFill>
                  <a:srgbClr val="FF0000"/>
                </a:solidFill>
              </a:rPr>
              <a:t>Chunkserver</a:t>
            </a:r>
            <a:r>
              <a:rPr lang="en-US" altLang="zh-CN" sz="2000" b="1" dirty="0">
                <a:solidFill>
                  <a:srgbClr val="FF0000"/>
                </a:solidFill>
              </a:rPr>
              <a:t> 5</a:t>
            </a:r>
            <a:endParaRPr lang="en-US" altLang="zh-CN" sz="2000" b="1" dirty="0">
              <a:solidFill>
                <a:srgbClr val="FF0000"/>
              </a:solidFill>
            </a:endParaRPr>
          </a:p>
          <a:p>
            <a:pPr algn="ctr"/>
            <a:endParaRPr lang="en-US" altLang="zh-CN" sz="1600" dirty="0"/>
          </a:p>
          <a:p>
            <a:pPr algn="ctr"/>
            <a:r>
              <a:rPr lang="en-US" altLang="zh-CN" sz="1600" b="1" dirty="0"/>
              <a:t>index</a:t>
            </a:r>
            <a:endParaRPr lang="en-US" altLang="zh-CN" sz="1600" b="1" dirty="0"/>
          </a:p>
          <a:p>
            <a:pPr algn="ctr"/>
            <a:r>
              <a:rPr lang="en-US" altLang="zh-CN" sz="1800" dirty="0">
                <a:solidFill>
                  <a:srgbClr val="FF0000"/>
                </a:solidFill>
              </a:rPr>
              <a:t>Chunk4&gt;&gt;disk offset</a:t>
            </a:r>
            <a:endParaRPr lang="en-US" altLang="zh-CN" sz="1800" dirty="0">
              <a:solidFill>
                <a:srgbClr val="FF0000"/>
              </a:solidFill>
            </a:endParaRPr>
          </a:p>
          <a:p>
            <a:pPr algn="ctr"/>
            <a:r>
              <a:rPr lang="en-US" altLang="zh-CN" sz="1800" dirty="0">
                <a:solidFill>
                  <a:srgbClr val="FF0000"/>
                </a:solidFill>
              </a:rPr>
              <a:t>Chunk5&gt;&gt;disk offset</a:t>
            </a:r>
            <a:endParaRPr lang="en-US" altLang="zh-CN" sz="1800" dirty="0">
              <a:solidFill>
                <a:srgbClr val="FF0000"/>
              </a:solidFill>
            </a:endParaRPr>
          </a:p>
          <a:p>
            <a:pPr algn="ctr"/>
            <a:r>
              <a:rPr lang="en-US" altLang="zh-CN" sz="1800" dirty="0">
                <a:solidFill>
                  <a:srgbClr val="FF0000"/>
                </a:solidFill>
              </a:rPr>
              <a:t>Chunk6&gt;&gt;disk offset</a:t>
            </a:r>
            <a:endParaRPr lang="en-US" altLang="zh-CN" sz="1800" dirty="0">
              <a:solidFill>
                <a:srgbClr val="FF0000"/>
              </a:solidFill>
            </a:endParaRPr>
          </a:p>
          <a:p>
            <a:pPr algn="ctr"/>
            <a:endParaRPr lang="en-US" altLang="zh-CN" sz="1800" dirty="0">
              <a:solidFill>
                <a:srgbClr val="FF0000"/>
              </a:solidFill>
            </a:endParaRPr>
          </a:p>
          <a:p>
            <a:pPr algn="ctr"/>
            <a:r>
              <a:rPr lang="en-US" altLang="zh-CN" sz="1800" dirty="0">
                <a:solidFill>
                  <a:srgbClr val="FF0000"/>
                </a:solidFill>
              </a:rPr>
              <a:t>Chunk</a:t>
            </a:r>
            <a:r>
              <a:rPr lang="en-US" altLang="zh-CN" sz="1800" dirty="0"/>
              <a:t> 4</a:t>
            </a:r>
            <a:endParaRPr lang="en-US" altLang="zh-CN" sz="1800" dirty="0"/>
          </a:p>
          <a:p>
            <a:pPr algn="ctr"/>
            <a:r>
              <a:rPr lang="en-US" altLang="zh-CN" sz="1800" dirty="0">
                <a:solidFill>
                  <a:srgbClr val="FF0000"/>
                </a:solidFill>
              </a:rPr>
              <a:t>Chunk</a:t>
            </a:r>
            <a:r>
              <a:rPr lang="en-US" altLang="zh-CN" sz="1800" dirty="0"/>
              <a:t> 5</a:t>
            </a:r>
            <a:endParaRPr lang="en-US" altLang="zh-CN" sz="1800" dirty="0"/>
          </a:p>
          <a:p>
            <a:pPr algn="ctr"/>
            <a:r>
              <a:rPr lang="en-US" altLang="zh-CN" sz="1800" dirty="0">
                <a:solidFill>
                  <a:srgbClr val="FF0000"/>
                </a:solidFill>
              </a:rPr>
              <a:t>Chunk</a:t>
            </a:r>
            <a:r>
              <a:rPr lang="en-US" altLang="zh-CN" sz="1800" dirty="0"/>
              <a:t> 6</a:t>
            </a:r>
            <a:endParaRPr lang="en-US" altLang="zh-CN" sz="1800" dirty="0"/>
          </a:p>
          <a:p>
            <a:pPr algn="ctr"/>
            <a:r>
              <a:rPr lang="en-US" altLang="zh-CN" sz="1800" dirty="0"/>
              <a:t>…</a:t>
            </a:r>
            <a:endParaRPr lang="en-US" altLang="zh-CN" sz="1800" dirty="0"/>
          </a:p>
        </p:txBody>
      </p:sp>
      <p:cxnSp>
        <p:nvCxnSpPr>
          <p:cNvPr id="20" name="直接箭头连接符 19"/>
          <p:cNvCxnSpPr/>
          <p:nvPr/>
        </p:nvCxnSpPr>
        <p:spPr>
          <a:xfrm flipV="1">
            <a:off x="5026200" y="2302477"/>
            <a:ext cx="1440503" cy="13221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13158" y="1131863"/>
            <a:ext cx="1896848"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200399" y="1321577"/>
            <a:ext cx="1909607" cy="2831544"/>
          </a:xfrm>
          <a:prstGeom prst="rect">
            <a:avLst/>
          </a:prstGeom>
          <a:noFill/>
        </p:spPr>
        <p:txBody>
          <a:bodyPr wrap="square" rtlCol="0">
            <a:spAutoFit/>
          </a:bodyPr>
          <a:lstStyle/>
          <a:p>
            <a:pPr algn="ctr"/>
            <a:r>
              <a:rPr lang="en-US" altLang="zh-CN" sz="2000" b="1" dirty="0" err="1">
                <a:solidFill>
                  <a:srgbClr val="FF0000"/>
                </a:solidFill>
              </a:rPr>
              <a:t>Chunkserver</a:t>
            </a:r>
            <a:r>
              <a:rPr lang="en-US" altLang="zh-CN" sz="2000" b="1" dirty="0">
                <a:solidFill>
                  <a:srgbClr val="FF0000"/>
                </a:solidFill>
              </a:rPr>
              <a:t> 3</a:t>
            </a:r>
            <a:endParaRPr lang="en-US" altLang="zh-CN" sz="2000" b="1" dirty="0">
              <a:solidFill>
                <a:srgbClr val="FF0000"/>
              </a:solidFill>
            </a:endParaRPr>
          </a:p>
          <a:p>
            <a:pPr algn="ctr"/>
            <a:endParaRPr lang="en-US" altLang="zh-CN" sz="1600" dirty="0"/>
          </a:p>
          <a:p>
            <a:pPr algn="ctr"/>
            <a:r>
              <a:rPr lang="en-US" altLang="zh-CN" b="1" dirty="0"/>
              <a:t>index</a:t>
            </a:r>
            <a:endParaRPr lang="en-US" altLang="zh-CN" b="1" dirty="0"/>
          </a:p>
          <a:p>
            <a:pPr algn="ctr"/>
            <a:r>
              <a:rPr lang="en-US" altLang="zh-CN" sz="1600" dirty="0">
                <a:solidFill>
                  <a:srgbClr val="FF0000"/>
                </a:solidFill>
              </a:rPr>
              <a:t>Chunk1&gt;&gt;disk offset</a:t>
            </a:r>
            <a:endParaRPr lang="en-US" altLang="zh-CN" sz="1600" dirty="0">
              <a:solidFill>
                <a:srgbClr val="FF0000"/>
              </a:solidFill>
            </a:endParaRPr>
          </a:p>
          <a:p>
            <a:pPr algn="ctr"/>
            <a:r>
              <a:rPr lang="en-US" altLang="zh-CN" sz="1600" dirty="0">
                <a:solidFill>
                  <a:srgbClr val="FF0000"/>
                </a:solidFill>
              </a:rPr>
              <a:t>Chunk2&gt;&gt;disk offset</a:t>
            </a:r>
            <a:endParaRPr lang="en-US" altLang="zh-CN" sz="1600" dirty="0">
              <a:solidFill>
                <a:srgbClr val="FF0000"/>
              </a:solidFill>
            </a:endParaRPr>
          </a:p>
          <a:p>
            <a:pPr algn="ctr"/>
            <a:r>
              <a:rPr lang="en-US" altLang="zh-CN" sz="1600" dirty="0">
                <a:solidFill>
                  <a:srgbClr val="FF0000"/>
                </a:solidFill>
              </a:rPr>
              <a:t>Chunk3&gt;&gt;disk offset</a:t>
            </a:r>
            <a:endParaRPr lang="en-US" altLang="zh-CN" sz="1600" dirty="0">
              <a:solidFill>
                <a:srgbClr val="FF0000"/>
              </a:solidFill>
            </a:endParaRPr>
          </a:p>
          <a:p>
            <a:pPr algn="ctr"/>
            <a:endParaRPr lang="en-US" altLang="zh-CN" sz="1600" dirty="0">
              <a:solidFill>
                <a:srgbClr val="FF0000"/>
              </a:solidFill>
            </a:endParaRPr>
          </a:p>
          <a:p>
            <a:pPr algn="ctr"/>
            <a:r>
              <a:rPr lang="en-US" altLang="zh-CN" sz="1600" dirty="0">
                <a:solidFill>
                  <a:srgbClr val="FF0000"/>
                </a:solidFill>
              </a:rPr>
              <a:t>Chunk</a:t>
            </a:r>
            <a:r>
              <a:rPr lang="en-US" altLang="zh-CN" sz="1600" dirty="0"/>
              <a:t> 1</a:t>
            </a:r>
            <a:endParaRPr lang="en-US" altLang="zh-CN" sz="1600" dirty="0"/>
          </a:p>
          <a:p>
            <a:pPr algn="ctr"/>
            <a:r>
              <a:rPr lang="en-US" altLang="zh-CN" sz="1600" dirty="0">
                <a:solidFill>
                  <a:srgbClr val="FF0000"/>
                </a:solidFill>
              </a:rPr>
              <a:t>Chunk</a:t>
            </a:r>
            <a:r>
              <a:rPr lang="en-US" altLang="zh-CN" sz="1600" dirty="0"/>
              <a:t> 2</a:t>
            </a:r>
            <a:endParaRPr lang="en-US" altLang="zh-CN" sz="1600" dirty="0"/>
          </a:p>
          <a:p>
            <a:pPr algn="ctr"/>
            <a:r>
              <a:rPr lang="en-US" altLang="zh-CN" sz="1600" dirty="0">
                <a:solidFill>
                  <a:srgbClr val="FF0000"/>
                </a:solidFill>
              </a:rPr>
              <a:t>Chunk</a:t>
            </a:r>
            <a:r>
              <a:rPr lang="en-US" altLang="zh-CN" sz="1600" dirty="0"/>
              <a:t> 3</a:t>
            </a:r>
            <a:endParaRPr lang="en-US" altLang="zh-CN" sz="1600" dirty="0"/>
          </a:p>
          <a:p>
            <a:pPr algn="ctr"/>
            <a:r>
              <a:rPr lang="en-US" altLang="zh-CN" sz="1600" dirty="0"/>
              <a:t>…</a:t>
            </a:r>
            <a:endParaRPr lang="en-US" altLang="zh-CN" sz="1600" dirty="0"/>
          </a:p>
        </p:txBody>
      </p:sp>
      <p:cxnSp>
        <p:nvCxnSpPr>
          <p:cNvPr id="35" name="直接箭头连接符 34"/>
          <p:cNvCxnSpPr/>
          <p:nvPr/>
        </p:nvCxnSpPr>
        <p:spPr>
          <a:xfrm flipH="1" flipV="1">
            <a:off x="2110006" y="2302477"/>
            <a:ext cx="1226318" cy="5231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矩形 20"/>
          <p:cNvSpPr/>
          <p:nvPr/>
        </p:nvSpPr>
        <p:spPr>
          <a:xfrm>
            <a:off x="3183076" y="1804889"/>
            <a:ext cx="2147552" cy="624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183076" y="2429500"/>
            <a:ext cx="2147552" cy="2274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About using Master +</a:t>
            </a:r>
            <a:r>
              <a:rPr lang="en-US" altLang="zh-CN" sz="2400" b="1" dirty="0" err="1">
                <a:solidFill>
                  <a:srgbClr val="0A4776"/>
                </a:solidFill>
                <a:latin typeface="微软雅黑" panose="020B0503020204020204" pitchFamily="34" charset="-122"/>
                <a:ea typeface="微软雅黑" panose="020B0503020204020204" pitchFamily="34" charset="-122"/>
              </a:rPr>
              <a:t>Chunkservers</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931772" y="1223320"/>
            <a:ext cx="5095103" cy="2000548"/>
          </a:xfrm>
          <a:prstGeom prst="rect">
            <a:avLst/>
          </a:prstGeom>
          <a:noFill/>
        </p:spPr>
        <p:txBody>
          <a:bodyPr wrap="square" rtlCol="0">
            <a:spAutoFit/>
          </a:bodyPr>
          <a:lstStyle/>
          <a:p>
            <a:pPr algn="ctr"/>
            <a:r>
              <a:rPr lang="en-US" altLang="zh-CN" sz="2400" dirty="0"/>
              <a:t>Point: Master doesn’t record disk offset</a:t>
            </a:r>
            <a:br>
              <a:rPr lang="en-US" altLang="zh-CN" sz="2400" dirty="0"/>
            </a:br>
            <a:r>
              <a:rPr lang="en-US" altLang="zh-CN" sz="2800" dirty="0">
                <a:solidFill>
                  <a:srgbClr val="FF0000"/>
                </a:solidFill>
              </a:rPr>
              <a:t>High cohesion &amp; Low coupling</a:t>
            </a:r>
            <a:endParaRPr lang="en-US" altLang="zh-CN" sz="2800" dirty="0">
              <a:solidFill>
                <a:srgbClr val="FF0000"/>
              </a:solidFill>
            </a:endParaRPr>
          </a:p>
          <a:p>
            <a:r>
              <a:rPr lang="en-US" altLang="zh-CN" sz="2400" dirty="0"/>
              <a:t>It reduces the metadata of master</a:t>
            </a:r>
            <a:endParaRPr lang="en-US" altLang="zh-CN" sz="2400" dirty="0"/>
          </a:p>
          <a:p>
            <a:r>
              <a:rPr lang="en-US" altLang="zh-CN" sz="2400" dirty="0"/>
              <a:t>And the frequency of communication between master and chunk servers.</a:t>
            </a:r>
            <a:endParaRPr lang="en-US" altLang="zh-CN" sz="2400" dirty="0"/>
          </a:p>
        </p:txBody>
      </p:sp>
      <p:sp>
        <p:nvSpPr>
          <p:cNvPr id="3" name="对话气泡: 椭圆形 2"/>
          <p:cNvSpPr/>
          <p:nvPr/>
        </p:nvSpPr>
        <p:spPr>
          <a:xfrm>
            <a:off x="1931772" y="3343038"/>
            <a:ext cx="5025081" cy="11862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How to detect data damage?</a:t>
            </a:r>
            <a:endParaRPr lang="zh-CN" altLang="en-US" sz="1800" b="1"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7869963"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What if chunk or even chunk server broke down?</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002" y="0"/>
            <a:ext cx="1989088" cy="5143500"/>
          </a:xfrm>
          <a:prstGeom prst="rect">
            <a:avLst/>
          </a:prstGeom>
        </p:spPr>
      </p:pic>
      <p:pic>
        <p:nvPicPr>
          <p:cNvPr id="8" name="图片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19230" y="1186313"/>
            <a:ext cx="5715000" cy="2943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7492264"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What if chunk or even chunk server is broken?</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087563" y="1141767"/>
            <a:ext cx="5095103" cy="1200329"/>
          </a:xfrm>
          <a:prstGeom prst="rect">
            <a:avLst/>
          </a:prstGeom>
          <a:noFill/>
        </p:spPr>
        <p:txBody>
          <a:bodyPr wrap="square" rtlCol="0">
            <a:spAutoFit/>
          </a:bodyPr>
          <a:lstStyle/>
          <a:p>
            <a:r>
              <a:rPr lang="en-US" altLang="zh-CN" sz="2400" b="1" u="sng" dirty="0"/>
              <a:t>Solution:</a:t>
            </a:r>
            <a:endParaRPr lang="en-US" altLang="zh-CN" sz="2400" b="1" u="sng" dirty="0"/>
          </a:p>
          <a:p>
            <a:r>
              <a:rPr lang="en-US" altLang="zh-CN" sz="2400" dirty="0"/>
              <a:t>Copy a chunk Three times and store them in three different chunk servers.</a:t>
            </a:r>
            <a:endParaRPr lang="en-US" altLang="zh-CN" sz="2400" dirty="0"/>
          </a:p>
        </p:txBody>
      </p:sp>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2772" y="2501361"/>
            <a:ext cx="2076450" cy="241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repair broken chunk?</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087563" y="920750"/>
            <a:ext cx="2325687" cy="7747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Master</a:t>
            </a:r>
            <a:endParaRPr lang="en-US" altLang="zh-CN" sz="1600" dirty="0">
              <a:solidFill>
                <a:schemeClr val="tx1"/>
              </a:solidFill>
            </a:endParaRPr>
          </a:p>
          <a:p>
            <a:pPr algn="ctr"/>
            <a:r>
              <a:rPr lang="en-US" altLang="zh-CN" sz="1600" dirty="0">
                <a:solidFill>
                  <a:schemeClr val="tx1"/>
                </a:solidFill>
              </a:rPr>
              <a:t>Chunk 3 &gt;&gt; CS3, CS5, CS4</a:t>
            </a:r>
            <a:endParaRPr lang="zh-CN" altLang="en-US" sz="1600" dirty="0">
              <a:solidFill>
                <a:schemeClr val="tx1"/>
              </a:solidFill>
            </a:endParaRPr>
          </a:p>
        </p:txBody>
      </p:sp>
      <p:sp>
        <p:nvSpPr>
          <p:cNvPr id="6" name="矩形 5"/>
          <p:cNvSpPr/>
          <p:nvPr/>
        </p:nvSpPr>
        <p:spPr>
          <a:xfrm>
            <a:off x="5924550" y="1925100"/>
            <a:ext cx="1473200" cy="254635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Chunk Server 4</a:t>
            </a: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1</a:t>
            </a:r>
            <a:endParaRPr lang="en-US" altLang="zh-CN" sz="1600" dirty="0">
              <a:solidFill>
                <a:schemeClr val="tx1"/>
              </a:solidFill>
            </a:endParaRPr>
          </a:p>
          <a:p>
            <a:pPr algn="ctr"/>
            <a:r>
              <a:rPr lang="en-US" altLang="zh-CN" sz="1600" dirty="0">
                <a:solidFill>
                  <a:schemeClr val="tx1"/>
                </a:solidFill>
              </a:rPr>
              <a:t>Chunk 2</a:t>
            </a: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3</a:t>
            </a:r>
            <a:endParaRPr lang="zh-CN" altLang="en-US" sz="1600" dirty="0">
              <a:solidFill>
                <a:schemeClr val="tx1"/>
              </a:solidFill>
            </a:endParaRPr>
          </a:p>
        </p:txBody>
      </p:sp>
      <p:sp>
        <p:nvSpPr>
          <p:cNvPr id="17" name="矩形 16"/>
          <p:cNvSpPr/>
          <p:nvPr/>
        </p:nvSpPr>
        <p:spPr>
          <a:xfrm>
            <a:off x="2794219" y="1925100"/>
            <a:ext cx="1473200" cy="254635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Chunk Server 3</a:t>
            </a: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10</a:t>
            </a:r>
            <a:endParaRPr lang="en-US" altLang="zh-CN" sz="1600" dirty="0">
              <a:solidFill>
                <a:schemeClr val="tx1"/>
              </a:solidFill>
            </a:endParaRPr>
          </a:p>
          <a:p>
            <a:pPr algn="ctr"/>
            <a:r>
              <a:rPr lang="en-US" altLang="zh-CN" sz="1600" dirty="0">
                <a:solidFill>
                  <a:schemeClr val="tx1"/>
                </a:solidFill>
              </a:rPr>
              <a:t>Chunk 7</a:t>
            </a: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3</a:t>
            </a:r>
            <a:endParaRPr lang="zh-CN" altLang="en-US" sz="1600" dirty="0">
              <a:solidFill>
                <a:schemeClr val="tx1"/>
              </a:solidFill>
            </a:endParaRPr>
          </a:p>
        </p:txBody>
      </p:sp>
      <p:sp>
        <p:nvSpPr>
          <p:cNvPr id="18" name="矩形 17"/>
          <p:cNvSpPr/>
          <p:nvPr/>
        </p:nvSpPr>
        <p:spPr>
          <a:xfrm>
            <a:off x="872482" y="1925100"/>
            <a:ext cx="1473200" cy="254635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Chunk Server 5</a:t>
            </a: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10</a:t>
            </a:r>
            <a:endParaRPr lang="en-US" altLang="zh-CN" sz="1600" dirty="0">
              <a:solidFill>
                <a:schemeClr val="tx1"/>
              </a:solidFill>
            </a:endParaRPr>
          </a:p>
          <a:p>
            <a:pPr algn="ctr"/>
            <a:r>
              <a:rPr lang="en-US" altLang="zh-CN" sz="1600" dirty="0">
                <a:solidFill>
                  <a:schemeClr val="tx1"/>
                </a:solidFill>
              </a:rPr>
              <a:t>Chunk 7</a:t>
            </a:r>
            <a:endParaRPr lang="en-US" altLang="zh-CN" sz="1600" dirty="0">
              <a:solidFill>
                <a:schemeClr val="tx1"/>
              </a:solidFill>
            </a:endParaRPr>
          </a:p>
          <a:p>
            <a:pPr algn="ctr"/>
            <a:endParaRPr lang="en-US" altLang="zh-CN" sz="1600" dirty="0">
              <a:solidFill>
                <a:schemeClr val="tx1"/>
              </a:solidFill>
            </a:endParaRPr>
          </a:p>
          <a:p>
            <a:pPr algn="ctr"/>
            <a:r>
              <a:rPr lang="en-US" altLang="zh-CN" sz="1600" dirty="0">
                <a:solidFill>
                  <a:schemeClr val="tx1"/>
                </a:solidFill>
              </a:rPr>
              <a:t>Chunk 3</a:t>
            </a:r>
            <a:endParaRPr lang="zh-CN" altLang="en-US" sz="1600" dirty="0">
              <a:solidFill>
                <a:schemeClr val="tx1"/>
              </a:solidFill>
            </a:endParaRPr>
          </a:p>
        </p:txBody>
      </p:sp>
      <p:cxnSp>
        <p:nvCxnSpPr>
          <p:cNvPr id="8" name="直接箭头连接符 7"/>
          <p:cNvCxnSpPr>
            <a:stCxn id="6" idx="0"/>
          </p:cNvCxnSpPr>
          <p:nvPr/>
        </p:nvCxnSpPr>
        <p:spPr>
          <a:xfrm flipH="1" flipV="1">
            <a:off x="4413250" y="1123950"/>
            <a:ext cx="2247900" cy="8011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p:nvPr/>
        </p:nvCxnSpPr>
        <p:spPr>
          <a:xfrm>
            <a:off x="4437364" y="1524525"/>
            <a:ext cx="1483067" cy="6037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乘号 21"/>
          <p:cNvSpPr/>
          <p:nvPr/>
        </p:nvSpPr>
        <p:spPr>
          <a:xfrm>
            <a:off x="6802222" y="3523200"/>
            <a:ext cx="768350" cy="83185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302250" y="996331"/>
            <a:ext cx="1898650" cy="523220"/>
          </a:xfrm>
          <a:prstGeom prst="rect">
            <a:avLst/>
          </a:prstGeom>
          <a:noFill/>
        </p:spPr>
        <p:txBody>
          <a:bodyPr wrap="square" rtlCol="0">
            <a:spAutoFit/>
          </a:bodyPr>
          <a:lstStyle/>
          <a:p>
            <a:r>
              <a:rPr lang="en-US" altLang="zh-CN" dirty="0">
                <a:solidFill>
                  <a:srgbClr val="FF0000"/>
                </a:solidFill>
              </a:rPr>
              <a:t>My chunk3 is broken, who else has it?</a:t>
            </a:r>
            <a:endParaRPr lang="zh-CN" altLang="en-US" dirty="0">
              <a:solidFill>
                <a:srgbClr val="FF0000"/>
              </a:solidFill>
            </a:endParaRPr>
          </a:p>
        </p:txBody>
      </p:sp>
      <p:sp>
        <p:nvSpPr>
          <p:cNvPr id="24" name="文本框 23"/>
          <p:cNvSpPr txBox="1"/>
          <p:nvPr/>
        </p:nvSpPr>
        <p:spPr>
          <a:xfrm>
            <a:off x="4536131" y="1930074"/>
            <a:ext cx="1249578" cy="307777"/>
          </a:xfrm>
          <a:prstGeom prst="rect">
            <a:avLst/>
          </a:prstGeom>
          <a:noFill/>
        </p:spPr>
        <p:txBody>
          <a:bodyPr wrap="square" rtlCol="0">
            <a:spAutoFit/>
          </a:bodyPr>
          <a:lstStyle/>
          <a:p>
            <a:r>
              <a:rPr lang="en-US" altLang="zh-CN" dirty="0">
                <a:solidFill>
                  <a:srgbClr val="FF0000"/>
                </a:solidFill>
              </a:rPr>
              <a:t>Ask CS3, CS5!</a:t>
            </a:r>
            <a:endParaRPr lang="zh-CN" altLang="en-US" dirty="0">
              <a:solidFill>
                <a:srgbClr val="FF0000"/>
              </a:solidFill>
            </a:endParaRPr>
          </a:p>
        </p:txBody>
      </p:sp>
      <p:cxnSp>
        <p:nvCxnSpPr>
          <p:cNvPr id="25" name="直接箭头连接符 24"/>
          <p:cNvCxnSpPr/>
          <p:nvPr/>
        </p:nvCxnSpPr>
        <p:spPr>
          <a:xfrm flipH="1">
            <a:off x="4267419" y="2897175"/>
            <a:ext cx="166699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p:cNvCxnSpPr/>
          <p:nvPr/>
        </p:nvCxnSpPr>
        <p:spPr>
          <a:xfrm flipV="1">
            <a:off x="4281405" y="3461274"/>
            <a:ext cx="1653012"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0" name="文本框 29"/>
          <p:cNvSpPr txBox="1"/>
          <p:nvPr/>
        </p:nvSpPr>
        <p:spPr>
          <a:xfrm>
            <a:off x="4387983" y="2638311"/>
            <a:ext cx="1363745" cy="307777"/>
          </a:xfrm>
          <a:prstGeom prst="rect">
            <a:avLst/>
          </a:prstGeom>
          <a:noFill/>
        </p:spPr>
        <p:txBody>
          <a:bodyPr wrap="square" rtlCol="0">
            <a:spAutoFit/>
          </a:bodyPr>
          <a:lstStyle/>
          <a:p>
            <a:r>
              <a:rPr lang="en-US" altLang="zh-CN" dirty="0"/>
              <a:t>Give me Chunk3</a:t>
            </a:r>
            <a:endParaRPr lang="zh-CN" altLang="en-US" dirty="0"/>
          </a:p>
        </p:txBody>
      </p:sp>
      <p:sp>
        <p:nvSpPr>
          <p:cNvPr id="31" name="文本框 30"/>
          <p:cNvSpPr txBox="1"/>
          <p:nvPr/>
        </p:nvSpPr>
        <p:spPr>
          <a:xfrm>
            <a:off x="4624475" y="3461274"/>
            <a:ext cx="1207786" cy="307777"/>
          </a:xfrm>
          <a:prstGeom prst="rect">
            <a:avLst/>
          </a:prstGeom>
          <a:noFill/>
        </p:spPr>
        <p:txBody>
          <a:bodyPr wrap="square" rtlCol="0">
            <a:spAutoFit/>
          </a:bodyPr>
          <a:lstStyle/>
          <a:p>
            <a:r>
              <a:rPr lang="en-US" altLang="zh-CN" dirty="0"/>
              <a:t>Give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detect a chunk server  fail?</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55757" y="1016000"/>
            <a:ext cx="3714750" cy="21907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Master</a:t>
            </a:r>
            <a:endParaRPr lang="en-US" altLang="zh-CN" sz="2400" dirty="0">
              <a:solidFill>
                <a:schemeClr val="tx1"/>
              </a:solidFill>
            </a:endParaRPr>
          </a:p>
          <a:p>
            <a:pPr algn="ctr"/>
            <a:endParaRPr lang="en-US" altLang="zh-CN" sz="2400" dirty="0">
              <a:solidFill>
                <a:schemeClr val="tx1"/>
              </a:solidFill>
            </a:endParaRPr>
          </a:p>
          <a:p>
            <a:pPr algn="ctr"/>
            <a:r>
              <a:rPr lang="en-US" altLang="zh-CN" sz="2400" dirty="0">
                <a:solidFill>
                  <a:schemeClr val="tx1"/>
                </a:solidFill>
              </a:rPr>
              <a:t>CS1&gt;&gt;20200312_1520</a:t>
            </a:r>
            <a:endParaRPr lang="en-US" altLang="zh-CN" sz="2400" dirty="0">
              <a:solidFill>
                <a:schemeClr val="tx1"/>
              </a:solidFill>
            </a:endParaRPr>
          </a:p>
          <a:p>
            <a:pPr algn="ctr"/>
            <a:r>
              <a:rPr lang="en-US" altLang="zh-CN" sz="2400" dirty="0">
                <a:solidFill>
                  <a:schemeClr val="tx1"/>
                </a:solidFill>
              </a:rPr>
              <a:t>CS2&gt;&gt;20200312_1521</a:t>
            </a:r>
            <a:endParaRPr lang="en-US" altLang="zh-CN" sz="2400" dirty="0">
              <a:solidFill>
                <a:schemeClr val="tx1"/>
              </a:solidFill>
            </a:endParaRPr>
          </a:p>
          <a:p>
            <a:pPr algn="ctr"/>
            <a:r>
              <a:rPr lang="en-US" altLang="zh-CN" sz="2400" dirty="0">
                <a:solidFill>
                  <a:srgbClr val="FF0000"/>
                </a:solidFill>
              </a:rPr>
              <a:t>CS3&gt;&gt;20200312_1515</a:t>
            </a:r>
            <a:endParaRPr lang="en-US" altLang="zh-CN" sz="2400" dirty="0">
              <a:solidFill>
                <a:srgbClr val="FF0000"/>
              </a:solidFill>
            </a:endParaRPr>
          </a:p>
          <a:p>
            <a:pPr algn="ctr"/>
            <a:r>
              <a:rPr lang="en-US" altLang="zh-CN" sz="2400" dirty="0">
                <a:solidFill>
                  <a:schemeClr val="tx1"/>
                </a:solidFill>
              </a:rPr>
              <a:t>CS4&gt;&gt;20200312_1523</a:t>
            </a:r>
            <a:endParaRPr lang="zh-CN" altLang="en-US" sz="2400" dirty="0">
              <a:solidFill>
                <a:schemeClr val="tx1"/>
              </a:solidFill>
            </a:endParaRPr>
          </a:p>
        </p:txBody>
      </p:sp>
      <p:sp>
        <p:nvSpPr>
          <p:cNvPr id="6" name="矩形 5"/>
          <p:cNvSpPr/>
          <p:nvPr/>
        </p:nvSpPr>
        <p:spPr>
          <a:xfrm>
            <a:off x="723900" y="3867150"/>
            <a:ext cx="1741488" cy="6191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CS1</a:t>
            </a:r>
            <a:endParaRPr lang="zh-CN" altLang="en-US" sz="2400" dirty="0">
              <a:solidFill>
                <a:schemeClr val="tx1"/>
              </a:solidFill>
            </a:endParaRPr>
          </a:p>
        </p:txBody>
      </p:sp>
      <p:sp>
        <p:nvSpPr>
          <p:cNvPr id="17" name="矩形 16"/>
          <p:cNvSpPr/>
          <p:nvPr/>
        </p:nvSpPr>
        <p:spPr>
          <a:xfrm>
            <a:off x="2873494" y="3867150"/>
            <a:ext cx="1741488" cy="6191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CS2</a:t>
            </a:r>
            <a:endParaRPr lang="zh-CN" altLang="en-US" sz="2400" dirty="0">
              <a:solidFill>
                <a:schemeClr val="tx1"/>
              </a:solidFill>
            </a:endParaRPr>
          </a:p>
        </p:txBody>
      </p:sp>
      <p:sp>
        <p:nvSpPr>
          <p:cNvPr id="18" name="矩形 17"/>
          <p:cNvSpPr/>
          <p:nvPr/>
        </p:nvSpPr>
        <p:spPr>
          <a:xfrm>
            <a:off x="5023088" y="3867149"/>
            <a:ext cx="1741488" cy="6191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CS3</a:t>
            </a:r>
            <a:endParaRPr lang="zh-CN" altLang="en-US" sz="2400" dirty="0">
              <a:solidFill>
                <a:schemeClr val="tx1"/>
              </a:solidFill>
            </a:endParaRPr>
          </a:p>
        </p:txBody>
      </p:sp>
      <p:sp>
        <p:nvSpPr>
          <p:cNvPr id="19" name="矩形 18"/>
          <p:cNvSpPr/>
          <p:nvPr/>
        </p:nvSpPr>
        <p:spPr>
          <a:xfrm>
            <a:off x="7081484" y="3867149"/>
            <a:ext cx="1741488" cy="6191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CS4</a:t>
            </a:r>
            <a:endParaRPr lang="zh-CN" altLang="en-US" sz="2400" dirty="0">
              <a:solidFill>
                <a:schemeClr val="tx1"/>
              </a:solidFill>
            </a:endParaRPr>
          </a:p>
        </p:txBody>
      </p:sp>
      <p:sp>
        <p:nvSpPr>
          <p:cNvPr id="24" name="乘号 23"/>
          <p:cNvSpPr/>
          <p:nvPr/>
        </p:nvSpPr>
        <p:spPr>
          <a:xfrm>
            <a:off x="5485726" y="3358567"/>
            <a:ext cx="768350" cy="83185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92451" y="2163392"/>
            <a:ext cx="1682750" cy="461665"/>
          </a:xfrm>
          <a:prstGeom prst="rect">
            <a:avLst/>
          </a:prstGeom>
          <a:noFill/>
        </p:spPr>
        <p:txBody>
          <a:bodyPr wrap="square" rtlCol="0">
            <a:spAutoFit/>
          </a:bodyPr>
          <a:lstStyle/>
          <a:p>
            <a:r>
              <a:rPr lang="en-US" altLang="zh-CN" sz="2400" b="1" dirty="0">
                <a:solidFill>
                  <a:srgbClr val="FF0000"/>
                </a:solidFill>
              </a:rPr>
              <a:t>Heart Beat</a:t>
            </a:r>
            <a:endParaRPr lang="zh-CN" altLang="en-US" sz="2400" b="1" dirty="0">
              <a:solidFill>
                <a:srgbClr val="FF0000"/>
              </a:solidFill>
            </a:endParaRPr>
          </a:p>
        </p:txBody>
      </p:sp>
      <p:grpSp>
        <p:nvGrpSpPr>
          <p:cNvPr id="7" name="组合 6"/>
          <p:cNvGrpSpPr/>
          <p:nvPr/>
        </p:nvGrpSpPr>
        <p:grpSpPr>
          <a:xfrm>
            <a:off x="1594644" y="3206750"/>
            <a:ext cx="1274731" cy="660400"/>
            <a:chOff x="1594644" y="3206750"/>
            <a:chExt cx="1274731" cy="660400"/>
          </a:xfrm>
        </p:grpSpPr>
        <p:cxnSp>
          <p:nvCxnSpPr>
            <p:cNvPr id="8" name="直接箭头连接符 7"/>
            <p:cNvCxnSpPr>
              <a:stCxn id="6" idx="0"/>
            </p:cNvCxnSpPr>
            <p:nvPr/>
          </p:nvCxnSpPr>
          <p:spPr>
            <a:xfrm flipV="1">
              <a:off x="1594644" y="3206750"/>
              <a:ext cx="1274731" cy="660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文本框 1"/>
            <p:cNvSpPr txBox="1"/>
            <p:nvPr/>
          </p:nvSpPr>
          <p:spPr>
            <a:xfrm>
              <a:off x="1783796" y="3358567"/>
              <a:ext cx="1085579" cy="369332"/>
            </a:xfrm>
            <a:prstGeom prst="rect">
              <a:avLst/>
            </a:prstGeom>
            <a:noFill/>
          </p:spPr>
          <p:txBody>
            <a:bodyPr wrap="square" rtlCol="0">
              <a:spAutoFit/>
            </a:bodyPr>
            <a:lstStyle/>
            <a:p>
              <a:r>
                <a:rPr lang="en-US" altLang="zh-CN" sz="1800" dirty="0"/>
                <a:t>I’m alive!</a:t>
              </a:r>
              <a:endParaRPr lang="zh-CN" altLang="en-US" sz="1800" dirty="0"/>
            </a:p>
          </p:txBody>
        </p:sp>
      </p:grpSp>
      <p:grpSp>
        <p:nvGrpSpPr>
          <p:cNvPr id="21" name="组合 20"/>
          <p:cNvGrpSpPr/>
          <p:nvPr/>
        </p:nvGrpSpPr>
        <p:grpSpPr>
          <a:xfrm>
            <a:off x="3243185" y="3206749"/>
            <a:ext cx="1085579" cy="659206"/>
            <a:chOff x="3243185" y="3206749"/>
            <a:chExt cx="1085579" cy="659206"/>
          </a:xfrm>
        </p:grpSpPr>
        <p:cxnSp>
          <p:nvCxnSpPr>
            <p:cNvPr id="20" name="直接箭头连接符 19"/>
            <p:cNvCxnSpPr/>
            <p:nvPr/>
          </p:nvCxnSpPr>
          <p:spPr>
            <a:xfrm flipV="1">
              <a:off x="3744238" y="3206749"/>
              <a:ext cx="0" cy="6592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文本框 22"/>
            <p:cNvSpPr txBox="1"/>
            <p:nvPr/>
          </p:nvSpPr>
          <p:spPr>
            <a:xfrm>
              <a:off x="3243185" y="3346001"/>
              <a:ext cx="1085579" cy="369332"/>
            </a:xfrm>
            <a:prstGeom prst="rect">
              <a:avLst/>
            </a:prstGeom>
            <a:noFill/>
          </p:spPr>
          <p:txBody>
            <a:bodyPr wrap="square" rtlCol="0">
              <a:spAutoFit/>
            </a:bodyPr>
            <a:lstStyle/>
            <a:p>
              <a:r>
                <a:rPr lang="en-US" altLang="zh-CN" sz="1800" dirty="0"/>
                <a:t>I’m alive!</a:t>
              </a:r>
              <a:endParaRPr lang="zh-CN" altLang="en-US" sz="1800" dirty="0"/>
            </a:p>
          </p:txBody>
        </p:sp>
      </p:grpSp>
      <p:grpSp>
        <p:nvGrpSpPr>
          <p:cNvPr id="27" name="组合 26"/>
          <p:cNvGrpSpPr/>
          <p:nvPr/>
        </p:nvGrpSpPr>
        <p:grpSpPr>
          <a:xfrm>
            <a:off x="6270507" y="3103562"/>
            <a:ext cx="1598762" cy="756058"/>
            <a:chOff x="6270507" y="3103562"/>
            <a:chExt cx="1598762" cy="756058"/>
          </a:xfrm>
        </p:grpSpPr>
        <p:cxnSp>
          <p:nvCxnSpPr>
            <p:cNvPr id="22" name="直接箭头连接符 21"/>
            <p:cNvCxnSpPr/>
            <p:nvPr/>
          </p:nvCxnSpPr>
          <p:spPr>
            <a:xfrm flipH="1" flipV="1">
              <a:off x="6270507" y="3103562"/>
              <a:ext cx="1598762" cy="7560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文本框 25"/>
            <p:cNvSpPr txBox="1"/>
            <p:nvPr/>
          </p:nvSpPr>
          <p:spPr>
            <a:xfrm>
              <a:off x="6716714" y="3296925"/>
              <a:ext cx="1085579" cy="369332"/>
            </a:xfrm>
            <a:prstGeom prst="rect">
              <a:avLst/>
            </a:prstGeom>
            <a:noFill/>
          </p:spPr>
          <p:txBody>
            <a:bodyPr wrap="square" rtlCol="0">
              <a:spAutoFit/>
            </a:bodyPr>
            <a:lstStyle/>
            <a:p>
              <a:r>
                <a:rPr lang="en-US" altLang="zh-CN" sz="1800" dirty="0"/>
                <a:t>I’m alive!</a:t>
              </a:r>
              <a:endParaRPr lang="zh-CN" altLang="en-US" sz="1800" dirty="0"/>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 calcmode="lin" valueType="num">
                                      <p:cBhvr>
                                        <p:cTn id="4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read?</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10"/>
          <a:stretch>
            <a:fillRect/>
          </a:stretch>
        </p:blipFill>
        <p:spPr>
          <a:xfrm>
            <a:off x="466811" y="1002025"/>
            <a:ext cx="8329348" cy="3366871"/>
          </a:xfrm>
          <a:prstGeom prst="rect">
            <a:avLst/>
          </a:prstGeom>
        </p:spPr>
      </p:pic>
      <p:sp>
        <p:nvSpPr>
          <p:cNvPr id="6" name="文本框 5"/>
          <p:cNvSpPr txBox="1"/>
          <p:nvPr/>
        </p:nvSpPr>
        <p:spPr>
          <a:xfrm>
            <a:off x="785400" y="4511701"/>
            <a:ext cx="8010759" cy="253916"/>
          </a:xfrm>
          <a:prstGeom prst="rect">
            <a:avLst/>
          </a:prstGeom>
          <a:noFill/>
        </p:spPr>
        <p:txBody>
          <a:bodyPr wrap="square" rtlCol="0">
            <a:spAutoFit/>
          </a:bodyPr>
          <a:lstStyle/>
          <a:p>
            <a:r>
              <a:rPr lang="en-US" altLang="zh-CN" sz="1050" dirty="0">
                <a:latin typeface="+mn-ea"/>
              </a:rPr>
              <a:t>Ghemawat S , </a:t>
            </a:r>
            <a:r>
              <a:rPr lang="en-US" altLang="zh-CN" sz="1050" dirty="0" err="1">
                <a:latin typeface="+mn-ea"/>
              </a:rPr>
              <a:t>Gobioff</a:t>
            </a:r>
            <a:r>
              <a:rPr lang="en-US" altLang="zh-CN" sz="1050" dirty="0">
                <a:latin typeface="+mn-ea"/>
              </a:rPr>
              <a:t> H , Leung S T . The Google file system[J]. ACM SIGOPS Operating Systems Review, 2003, 37(5):29.</a:t>
            </a:r>
            <a:endParaRPr lang="zh-CN" altLang="en-US" sz="105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Write?</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990617" y="1079934"/>
            <a:ext cx="1892300" cy="520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Client</a:t>
            </a:r>
            <a:endParaRPr lang="zh-CN" altLang="en-US" sz="2800" dirty="0">
              <a:solidFill>
                <a:schemeClr val="tx1"/>
              </a:solidFill>
            </a:endParaRPr>
          </a:p>
        </p:txBody>
      </p:sp>
      <p:sp>
        <p:nvSpPr>
          <p:cNvPr id="6" name="矩形 5"/>
          <p:cNvSpPr/>
          <p:nvPr/>
        </p:nvSpPr>
        <p:spPr>
          <a:xfrm>
            <a:off x="6457950" y="1079934"/>
            <a:ext cx="2019300" cy="5207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Master</a:t>
            </a:r>
            <a:endParaRPr lang="zh-CN" altLang="en-US" sz="2800" dirty="0">
              <a:solidFill>
                <a:schemeClr val="tx1"/>
              </a:solidFill>
            </a:endParaRPr>
          </a:p>
        </p:txBody>
      </p:sp>
      <p:sp>
        <p:nvSpPr>
          <p:cNvPr id="7" name="矩形 6"/>
          <p:cNvSpPr/>
          <p:nvPr/>
        </p:nvSpPr>
        <p:spPr>
          <a:xfrm>
            <a:off x="1990617" y="2146300"/>
            <a:ext cx="1892300" cy="7239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Secondary</a:t>
            </a:r>
            <a:endParaRPr lang="en-US" altLang="zh-CN" sz="2000" dirty="0">
              <a:solidFill>
                <a:schemeClr val="tx1"/>
              </a:solidFill>
            </a:endParaRPr>
          </a:p>
          <a:p>
            <a:pPr algn="ctr"/>
            <a:r>
              <a:rPr lang="en-US" altLang="zh-CN" sz="2000" dirty="0">
                <a:solidFill>
                  <a:schemeClr val="tx1"/>
                </a:solidFill>
              </a:rPr>
              <a:t>Replica A</a:t>
            </a:r>
            <a:endParaRPr lang="zh-CN" altLang="en-US" sz="2000" dirty="0">
              <a:solidFill>
                <a:schemeClr val="tx1"/>
              </a:solidFill>
            </a:endParaRPr>
          </a:p>
        </p:txBody>
      </p:sp>
      <p:sp>
        <p:nvSpPr>
          <p:cNvPr id="17" name="矩形 16"/>
          <p:cNvSpPr/>
          <p:nvPr/>
        </p:nvSpPr>
        <p:spPr>
          <a:xfrm>
            <a:off x="1990617" y="3175000"/>
            <a:ext cx="1892300" cy="7239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Primary</a:t>
            </a:r>
            <a:endParaRPr lang="en-US" altLang="zh-CN" sz="2000" dirty="0">
              <a:solidFill>
                <a:schemeClr val="tx1"/>
              </a:solidFill>
            </a:endParaRPr>
          </a:p>
          <a:p>
            <a:pPr algn="ctr"/>
            <a:r>
              <a:rPr lang="en-US" altLang="zh-CN" sz="2000" dirty="0">
                <a:solidFill>
                  <a:schemeClr val="tx1"/>
                </a:solidFill>
              </a:rPr>
              <a:t>Replica</a:t>
            </a:r>
            <a:endParaRPr lang="zh-CN" altLang="en-US" sz="2000" dirty="0">
              <a:solidFill>
                <a:schemeClr val="tx1"/>
              </a:solidFill>
            </a:endParaRPr>
          </a:p>
        </p:txBody>
      </p:sp>
      <p:sp>
        <p:nvSpPr>
          <p:cNvPr id="18" name="矩形 17"/>
          <p:cNvSpPr/>
          <p:nvPr/>
        </p:nvSpPr>
        <p:spPr>
          <a:xfrm>
            <a:off x="1990617" y="4185623"/>
            <a:ext cx="1892300" cy="7239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Secondary</a:t>
            </a:r>
            <a:endParaRPr lang="en-US" altLang="zh-CN" sz="2000" dirty="0">
              <a:solidFill>
                <a:schemeClr val="tx1"/>
              </a:solidFill>
            </a:endParaRPr>
          </a:p>
          <a:p>
            <a:pPr algn="ctr"/>
            <a:r>
              <a:rPr lang="en-US" altLang="zh-CN" sz="2000" dirty="0">
                <a:solidFill>
                  <a:schemeClr val="tx1"/>
                </a:solidFill>
              </a:rPr>
              <a:t>Replica B</a:t>
            </a:r>
            <a:endParaRPr lang="zh-CN" altLang="en-US" sz="2000" dirty="0">
              <a:solidFill>
                <a:schemeClr val="tx1"/>
              </a:solidFill>
            </a:endParaRPr>
          </a:p>
        </p:txBody>
      </p:sp>
      <p:sp>
        <p:nvSpPr>
          <p:cNvPr id="8" name="箭头: 下 7"/>
          <p:cNvSpPr/>
          <p:nvPr/>
        </p:nvSpPr>
        <p:spPr>
          <a:xfrm>
            <a:off x="2717800" y="1600634"/>
            <a:ext cx="412750" cy="52766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下 18"/>
          <p:cNvSpPr/>
          <p:nvPr/>
        </p:nvSpPr>
        <p:spPr>
          <a:xfrm>
            <a:off x="2717800" y="2870200"/>
            <a:ext cx="412750" cy="30646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下 19"/>
          <p:cNvSpPr/>
          <p:nvPr/>
        </p:nvSpPr>
        <p:spPr>
          <a:xfrm>
            <a:off x="2717800" y="3889029"/>
            <a:ext cx="412750" cy="30646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箭头连接符 21"/>
          <p:cNvCxnSpPr/>
          <p:nvPr/>
        </p:nvCxnSpPr>
        <p:spPr>
          <a:xfrm>
            <a:off x="3882917" y="1162050"/>
            <a:ext cx="25750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6" idx="1"/>
            <a:endCxn id="3" idx="3"/>
          </p:cNvCxnSpPr>
          <p:nvPr/>
        </p:nvCxnSpPr>
        <p:spPr>
          <a:xfrm flipH="1">
            <a:off x="3882917" y="1340284"/>
            <a:ext cx="25750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p:cNvSpPr txBox="1"/>
          <p:nvPr/>
        </p:nvSpPr>
        <p:spPr>
          <a:xfrm>
            <a:off x="4084140" y="859220"/>
            <a:ext cx="2375870" cy="338554"/>
          </a:xfrm>
          <a:prstGeom prst="rect">
            <a:avLst/>
          </a:prstGeom>
          <a:noFill/>
        </p:spPr>
        <p:txBody>
          <a:bodyPr wrap="square" rtlCol="0">
            <a:spAutoFit/>
          </a:bodyPr>
          <a:lstStyle/>
          <a:p>
            <a:r>
              <a:rPr lang="en-US" altLang="zh-CN" sz="1600" dirty="0"/>
              <a:t>1. Where is the chunk XX</a:t>
            </a:r>
            <a:endParaRPr lang="zh-CN" altLang="en-US" sz="1600" dirty="0"/>
          </a:p>
        </p:txBody>
      </p:sp>
      <p:sp>
        <p:nvSpPr>
          <p:cNvPr id="26" name="文本框 25"/>
          <p:cNvSpPr txBox="1"/>
          <p:nvPr/>
        </p:nvSpPr>
        <p:spPr>
          <a:xfrm>
            <a:off x="4073150" y="1327239"/>
            <a:ext cx="2375870" cy="338554"/>
          </a:xfrm>
          <a:prstGeom prst="rect">
            <a:avLst/>
          </a:prstGeom>
          <a:noFill/>
        </p:spPr>
        <p:txBody>
          <a:bodyPr wrap="square" rtlCol="0">
            <a:spAutoFit/>
          </a:bodyPr>
          <a:lstStyle/>
          <a:p>
            <a:r>
              <a:rPr lang="en-US" altLang="zh-CN" sz="1600" dirty="0"/>
              <a:t>2. Return replica list</a:t>
            </a:r>
            <a:endParaRPr lang="zh-CN" altLang="en-US" sz="1600" dirty="0"/>
          </a:p>
        </p:txBody>
      </p:sp>
      <p:sp>
        <p:nvSpPr>
          <p:cNvPr id="27" name="文本框 26"/>
          <p:cNvSpPr txBox="1"/>
          <p:nvPr/>
        </p:nvSpPr>
        <p:spPr>
          <a:xfrm>
            <a:off x="3079484" y="1626907"/>
            <a:ext cx="2375870" cy="584775"/>
          </a:xfrm>
          <a:prstGeom prst="rect">
            <a:avLst/>
          </a:prstGeom>
          <a:noFill/>
        </p:spPr>
        <p:txBody>
          <a:bodyPr wrap="square" rtlCol="0">
            <a:spAutoFit/>
          </a:bodyPr>
          <a:lstStyle/>
          <a:p>
            <a:r>
              <a:rPr lang="en-US" altLang="zh-CN" sz="1600" dirty="0"/>
              <a:t>3. Send data. Stored in LRU buffer cache.</a:t>
            </a:r>
            <a:endParaRPr lang="zh-CN" altLang="en-US" sz="1600" dirty="0"/>
          </a:p>
        </p:txBody>
      </p:sp>
      <p:cxnSp>
        <p:nvCxnSpPr>
          <p:cNvPr id="39" name="连接符: 肘形 38"/>
          <p:cNvCxnSpPr>
            <a:stCxn id="3" idx="1"/>
            <a:endCxn id="17" idx="1"/>
          </p:cNvCxnSpPr>
          <p:nvPr/>
        </p:nvCxnSpPr>
        <p:spPr>
          <a:xfrm rot="10800000" flipV="1">
            <a:off x="1990617" y="1340284"/>
            <a:ext cx="12700" cy="2196666"/>
          </a:xfrm>
          <a:prstGeom prst="bentConnector3">
            <a:avLst>
              <a:gd name="adj1" fmla="val 11250000"/>
            </a:avLst>
          </a:prstGeom>
          <a:ln>
            <a:tailEnd type="triangle"/>
          </a:ln>
        </p:spPr>
        <p:style>
          <a:lnRef idx="3">
            <a:schemeClr val="dk1"/>
          </a:lnRef>
          <a:fillRef idx="0">
            <a:schemeClr val="dk1"/>
          </a:fillRef>
          <a:effectRef idx="2">
            <a:schemeClr val="dk1"/>
          </a:effectRef>
          <a:fontRef idx="minor">
            <a:schemeClr val="tx1"/>
          </a:fontRef>
        </p:style>
      </p:cxnSp>
      <p:sp>
        <p:nvSpPr>
          <p:cNvPr id="53" name="文本框 52"/>
          <p:cNvSpPr txBox="1"/>
          <p:nvPr/>
        </p:nvSpPr>
        <p:spPr>
          <a:xfrm>
            <a:off x="598202" y="1075788"/>
            <a:ext cx="1308168" cy="307777"/>
          </a:xfrm>
          <a:prstGeom prst="rect">
            <a:avLst/>
          </a:prstGeom>
          <a:noFill/>
        </p:spPr>
        <p:txBody>
          <a:bodyPr wrap="square" rtlCol="0">
            <a:spAutoFit/>
          </a:bodyPr>
          <a:lstStyle/>
          <a:p>
            <a:r>
              <a:rPr lang="en-US" altLang="zh-CN" dirty="0"/>
              <a:t>4. Synchronize!</a:t>
            </a:r>
            <a:endParaRPr lang="zh-CN" altLang="en-US" dirty="0"/>
          </a:p>
        </p:txBody>
      </p:sp>
      <p:cxnSp>
        <p:nvCxnSpPr>
          <p:cNvPr id="66" name="连接符: 肘形 65"/>
          <p:cNvCxnSpPr/>
          <p:nvPr/>
        </p:nvCxnSpPr>
        <p:spPr>
          <a:xfrm rot="10800000">
            <a:off x="1973451" y="1463658"/>
            <a:ext cx="12700" cy="1944000"/>
          </a:xfrm>
          <a:prstGeom prst="bentConnector3">
            <a:avLst>
              <a:gd name="adj1" fmla="val 8300000"/>
            </a:avLst>
          </a:prstGeom>
          <a:ln>
            <a:tailEnd type="triangle"/>
          </a:ln>
        </p:spPr>
        <p:style>
          <a:lnRef idx="3">
            <a:schemeClr val="dk1"/>
          </a:lnRef>
          <a:fillRef idx="0">
            <a:schemeClr val="dk1"/>
          </a:fillRef>
          <a:effectRef idx="2">
            <a:schemeClr val="dk1"/>
          </a:effectRef>
          <a:fontRef idx="minor">
            <a:schemeClr val="tx1"/>
          </a:fontRef>
        </p:style>
      </p:cxnSp>
      <p:cxnSp>
        <p:nvCxnSpPr>
          <p:cNvPr id="73" name="连接符: 肘形 72"/>
          <p:cNvCxnSpPr/>
          <p:nvPr/>
        </p:nvCxnSpPr>
        <p:spPr>
          <a:xfrm rot="10800000">
            <a:off x="3878627" y="2276358"/>
            <a:ext cx="12700" cy="1188000"/>
          </a:xfrm>
          <a:prstGeom prst="bentConnector3">
            <a:avLst>
              <a:gd name="adj1" fmla="val -9000000"/>
            </a:avLst>
          </a:prstGeom>
          <a:ln>
            <a:tailEnd type="triangle"/>
          </a:ln>
        </p:spPr>
        <p:style>
          <a:lnRef idx="3">
            <a:schemeClr val="dk1"/>
          </a:lnRef>
          <a:fillRef idx="0">
            <a:schemeClr val="dk1"/>
          </a:fillRef>
          <a:effectRef idx="2">
            <a:schemeClr val="dk1"/>
          </a:effectRef>
          <a:fontRef idx="minor">
            <a:schemeClr val="tx1"/>
          </a:fontRef>
        </p:style>
      </p:cxnSp>
      <p:cxnSp>
        <p:nvCxnSpPr>
          <p:cNvPr id="84" name="连接符: 肘形 83"/>
          <p:cNvCxnSpPr/>
          <p:nvPr/>
        </p:nvCxnSpPr>
        <p:spPr>
          <a:xfrm>
            <a:off x="3891327" y="3583495"/>
            <a:ext cx="12700" cy="1224000"/>
          </a:xfrm>
          <a:prstGeom prst="bentConnector3">
            <a:avLst>
              <a:gd name="adj1" fmla="val 9150000"/>
            </a:avLst>
          </a:prstGeom>
          <a:ln>
            <a:tailEnd type="triangle"/>
          </a:ln>
        </p:spPr>
        <p:style>
          <a:lnRef idx="3">
            <a:schemeClr val="dk1"/>
          </a:lnRef>
          <a:fillRef idx="0">
            <a:schemeClr val="dk1"/>
          </a:fillRef>
          <a:effectRef idx="2">
            <a:schemeClr val="dk1"/>
          </a:effectRef>
          <a:fontRef idx="minor">
            <a:schemeClr val="tx1"/>
          </a:fontRef>
        </p:style>
      </p:cxnSp>
      <p:sp>
        <p:nvSpPr>
          <p:cNvPr id="86" name="文本框 85"/>
          <p:cNvSpPr txBox="1"/>
          <p:nvPr/>
        </p:nvSpPr>
        <p:spPr>
          <a:xfrm>
            <a:off x="5335301" y="3374292"/>
            <a:ext cx="2316447" cy="338554"/>
          </a:xfrm>
          <a:prstGeom prst="rect">
            <a:avLst/>
          </a:prstGeom>
          <a:noFill/>
        </p:spPr>
        <p:txBody>
          <a:bodyPr wrap="square" rtlCol="0">
            <a:spAutoFit/>
          </a:bodyPr>
          <a:lstStyle/>
          <a:p>
            <a:r>
              <a:rPr lang="en-US" altLang="zh-CN" sz="1600" dirty="0"/>
              <a:t>5. Signal(write into disk)</a:t>
            </a:r>
            <a:endParaRPr lang="zh-CN" altLang="en-US" sz="1600" dirty="0"/>
          </a:p>
        </p:txBody>
      </p:sp>
      <p:cxnSp>
        <p:nvCxnSpPr>
          <p:cNvPr id="88" name="连接符: 肘形 87"/>
          <p:cNvCxnSpPr>
            <a:stCxn id="7" idx="3"/>
            <a:endCxn id="17" idx="3"/>
          </p:cNvCxnSpPr>
          <p:nvPr/>
        </p:nvCxnSpPr>
        <p:spPr>
          <a:xfrm>
            <a:off x="3882917" y="2508250"/>
            <a:ext cx="12700" cy="828000"/>
          </a:xfrm>
          <a:prstGeom prst="bentConnector3">
            <a:avLst>
              <a:gd name="adj1" fmla="val 7600000"/>
            </a:avLst>
          </a:prstGeom>
          <a:ln>
            <a:tailEnd type="triangle"/>
          </a:ln>
        </p:spPr>
        <p:style>
          <a:lnRef idx="3">
            <a:schemeClr val="dk1"/>
          </a:lnRef>
          <a:fillRef idx="0">
            <a:schemeClr val="dk1"/>
          </a:fillRef>
          <a:effectRef idx="2">
            <a:schemeClr val="dk1"/>
          </a:effectRef>
          <a:fontRef idx="minor">
            <a:schemeClr val="tx1"/>
          </a:fontRef>
        </p:style>
      </p:cxnSp>
      <p:cxnSp>
        <p:nvCxnSpPr>
          <p:cNvPr id="95" name="连接符: 肘形 94"/>
          <p:cNvCxnSpPr/>
          <p:nvPr/>
        </p:nvCxnSpPr>
        <p:spPr>
          <a:xfrm flipV="1">
            <a:off x="3888127" y="3753700"/>
            <a:ext cx="12700" cy="900000"/>
          </a:xfrm>
          <a:prstGeom prst="bentConnector3">
            <a:avLst>
              <a:gd name="adj1" fmla="val 6750000"/>
            </a:avLst>
          </a:prstGeom>
          <a:ln>
            <a:tailEnd type="triangle"/>
          </a:ln>
        </p:spPr>
        <p:style>
          <a:lnRef idx="3">
            <a:schemeClr val="dk1"/>
          </a:lnRef>
          <a:fillRef idx="0">
            <a:schemeClr val="dk1"/>
          </a:fillRef>
          <a:effectRef idx="2">
            <a:schemeClr val="dk1"/>
          </a:effectRef>
          <a:fontRef idx="minor">
            <a:schemeClr val="tx1"/>
          </a:fontRef>
        </p:style>
      </p:cxnSp>
      <p:sp>
        <p:nvSpPr>
          <p:cNvPr id="97" name="文本框 96"/>
          <p:cNvSpPr txBox="1"/>
          <p:nvPr/>
        </p:nvSpPr>
        <p:spPr>
          <a:xfrm>
            <a:off x="3862265" y="2485209"/>
            <a:ext cx="1308168" cy="307777"/>
          </a:xfrm>
          <a:prstGeom prst="rect">
            <a:avLst/>
          </a:prstGeom>
          <a:noFill/>
        </p:spPr>
        <p:txBody>
          <a:bodyPr wrap="square" rtlCol="0">
            <a:spAutoFit/>
          </a:bodyPr>
          <a:lstStyle/>
          <a:p>
            <a:r>
              <a:rPr lang="en-US" altLang="zh-CN" dirty="0"/>
              <a:t>6. Complete</a:t>
            </a:r>
            <a:endParaRPr lang="zh-CN" altLang="en-US" dirty="0"/>
          </a:p>
        </p:txBody>
      </p:sp>
      <p:sp>
        <p:nvSpPr>
          <p:cNvPr id="99" name="文本框 98"/>
          <p:cNvSpPr txBox="1"/>
          <p:nvPr/>
        </p:nvSpPr>
        <p:spPr>
          <a:xfrm>
            <a:off x="919006" y="3104962"/>
            <a:ext cx="1308168" cy="523220"/>
          </a:xfrm>
          <a:prstGeom prst="rect">
            <a:avLst/>
          </a:prstGeom>
          <a:noFill/>
        </p:spPr>
        <p:txBody>
          <a:bodyPr wrap="square" rtlCol="0">
            <a:spAutoFit/>
          </a:bodyPr>
          <a:lstStyle/>
          <a:p>
            <a:r>
              <a:rPr lang="en-US" altLang="zh-CN" dirty="0"/>
              <a:t>7. Complete	</a:t>
            </a:r>
            <a:endParaRPr lang="zh-CN" altLang="en-US" dirty="0"/>
          </a:p>
        </p:txBody>
      </p:sp>
      <p:sp>
        <p:nvSpPr>
          <p:cNvPr id="2" name="文本框 1"/>
          <p:cNvSpPr txBox="1"/>
          <p:nvPr/>
        </p:nvSpPr>
        <p:spPr>
          <a:xfrm>
            <a:off x="1966905" y="2349123"/>
            <a:ext cx="520538" cy="307777"/>
          </a:xfrm>
          <a:prstGeom prst="rect">
            <a:avLst/>
          </a:prstGeom>
          <a:noFill/>
        </p:spPr>
        <p:txBody>
          <a:bodyPr wrap="square" rtlCol="0">
            <a:spAutoFit/>
          </a:bodyPr>
          <a:lstStyle/>
          <a:p>
            <a:r>
              <a:rPr lang="en-US" altLang="zh-CN" dirty="0"/>
              <a:t>CS0</a:t>
            </a:r>
            <a:endParaRPr lang="zh-CN" altLang="en-US" dirty="0"/>
          </a:p>
        </p:txBody>
      </p:sp>
      <p:sp>
        <p:nvSpPr>
          <p:cNvPr id="36" name="文本框 35"/>
          <p:cNvSpPr txBox="1"/>
          <p:nvPr/>
        </p:nvSpPr>
        <p:spPr>
          <a:xfrm>
            <a:off x="2003696" y="3383061"/>
            <a:ext cx="520538" cy="307777"/>
          </a:xfrm>
          <a:prstGeom prst="rect">
            <a:avLst/>
          </a:prstGeom>
          <a:noFill/>
        </p:spPr>
        <p:txBody>
          <a:bodyPr wrap="square" rtlCol="0">
            <a:spAutoFit/>
          </a:bodyPr>
          <a:lstStyle/>
          <a:p>
            <a:r>
              <a:rPr lang="en-US" altLang="zh-CN" dirty="0"/>
              <a:t>CS3</a:t>
            </a:r>
            <a:endParaRPr lang="zh-CN" altLang="en-US" dirty="0"/>
          </a:p>
        </p:txBody>
      </p:sp>
      <p:sp>
        <p:nvSpPr>
          <p:cNvPr id="37" name="文本框 36"/>
          <p:cNvSpPr txBox="1"/>
          <p:nvPr/>
        </p:nvSpPr>
        <p:spPr>
          <a:xfrm>
            <a:off x="1966905" y="4382060"/>
            <a:ext cx="520538" cy="307777"/>
          </a:xfrm>
          <a:prstGeom prst="rect">
            <a:avLst/>
          </a:prstGeom>
          <a:noFill/>
        </p:spPr>
        <p:txBody>
          <a:bodyPr wrap="square" rtlCol="0">
            <a:spAutoFit/>
          </a:bodyPr>
          <a:lstStyle/>
          <a:p>
            <a:r>
              <a:rPr lang="en-US" altLang="zh-CN" dirty="0"/>
              <a:t>CS5</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par>
                                <p:cTn id="57" presetID="10"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fade">
                                      <p:cBhvr>
                                        <p:cTn id="67" dur="500"/>
                                        <p:tgtEl>
                                          <p:spTgt spid="9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par>
                                <p:cTn id="71" presetID="10"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500"/>
                                        <p:tgtEl>
                                          <p:spTgt spid="9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5" grpId="0"/>
      <p:bldP spid="26" grpId="0"/>
      <p:bldP spid="27" grpId="0"/>
      <p:bldP spid="53" grpId="0"/>
      <p:bldP spid="86" grpId="0"/>
      <p:bldP spid="97" grpId="0"/>
      <p:bldP spid="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a:stretch>
            <a:fillRect/>
          </a:stretch>
        </p:blipFill>
        <p:spPr bwMode="auto">
          <a:xfrm>
            <a:off x="0" y="0"/>
            <a:ext cx="9144000" cy="51435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PA_矩形 10"/>
          <p:cNvSpPr/>
          <p:nvPr>
            <p:custDataLst>
              <p:tags r:id="rId4"/>
            </p:custDataLst>
          </p:nvPr>
        </p:nvSpPr>
        <p:spPr>
          <a:xfrm>
            <a:off x="0" y="2133600"/>
            <a:ext cx="9144000" cy="8763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12" name="PA_图片 4" descr="G:\稻壳儿\5\miracomunicazione\shadow3.png"/>
          <p:cNvPicPr>
            <a:picLocks noChangeAspect="1" noChangeArrowheads="1"/>
          </p:cNvPicPr>
          <p:nvPr>
            <p:custDataLst>
              <p:tags r:id="rId5"/>
            </p:custDataLst>
          </p:nvPr>
        </p:nvPicPr>
        <p:blipFill>
          <a:blip r:embed="rId6" cstate="print"/>
          <a:srcRect/>
          <a:stretch>
            <a:fillRect/>
          </a:stretch>
        </p:blipFill>
        <p:spPr bwMode="auto">
          <a:xfrm flipV="1">
            <a:off x="0" y="1760026"/>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13" name="PA_图片 4" descr="G:\稻壳儿\5\miracomunicazione\shadow3.png"/>
          <p:cNvPicPr>
            <a:picLocks noChangeAspect="1" noChangeArrowheads="1"/>
          </p:cNvPicPr>
          <p:nvPr>
            <p:custDataLst>
              <p:tags r:id="rId7"/>
            </p:custDataLst>
          </p:nvPr>
        </p:nvPicPr>
        <p:blipFill>
          <a:blip r:embed="rId6" cstate="print"/>
          <a:srcRect/>
          <a:stretch>
            <a:fillRect/>
          </a:stretch>
        </p:blipFill>
        <p:spPr bwMode="auto">
          <a:xfrm>
            <a:off x="0" y="3009900"/>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 name="PA_文本框 1"/>
          <p:cNvSpPr txBox="1"/>
          <p:nvPr>
            <p:custDataLst>
              <p:tags r:id="rId8"/>
            </p:custDataLst>
          </p:nvPr>
        </p:nvSpPr>
        <p:spPr>
          <a:xfrm>
            <a:off x="2714985" y="2187029"/>
            <a:ext cx="3714030" cy="769441"/>
          </a:xfrm>
          <a:prstGeom prst="rect">
            <a:avLst/>
          </a:prstGeom>
          <a:noFill/>
        </p:spPr>
        <p:txBody>
          <a:bodyPr wrap="none" rtlCol="0">
            <a:spAutoFit/>
          </a:bodyPr>
          <a:lstStyle/>
          <a:p>
            <a:r>
              <a:rPr lang="en-US" altLang="zh-CN" sz="4400" b="1" dirty="0">
                <a:solidFill>
                  <a:srgbClr val="0A4776"/>
                </a:solidFill>
                <a:latin typeface="微软雅黑" panose="020B0503020204020204" pitchFamily="34" charset="-122"/>
                <a:ea typeface="微软雅黑" panose="020B0503020204020204" pitchFamily="34" charset="-122"/>
              </a:rPr>
              <a:t>THANK YOU</a:t>
            </a:r>
            <a:endParaRPr lang="zh-CN" altLang="en-US" sz="4400" b="1" dirty="0">
              <a:solidFill>
                <a:srgbClr val="0A477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6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18912" y="43191"/>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4"/>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5"/>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Introduction</a:t>
            </a:r>
            <a:endParaRPr lang="en-US" altLang="zh-CN"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10"/>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nvGrpSpPr>
          <p:cNvPr id="30" name="PA_组合 29"/>
          <p:cNvGrpSpPr/>
          <p:nvPr>
            <p:custDataLst>
              <p:tags r:id="rId11"/>
            </p:custDataLst>
          </p:nvPr>
        </p:nvGrpSpPr>
        <p:grpSpPr>
          <a:xfrm>
            <a:off x="4227471" y="920158"/>
            <a:ext cx="673487" cy="673487"/>
            <a:chOff x="4107785" y="1092789"/>
            <a:chExt cx="912019" cy="912019"/>
          </a:xfrm>
        </p:grpSpPr>
        <p:sp>
          <p:nvSpPr>
            <p:cNvPr id="31" name="椭圆 30"/>
            <p:cNvSpPr/>
            <p:nvPr/>
          </p:nvSpPr>
          <p:spPr>
            <a:xfrm>
              <a:off x="4107785" y="1092789"/>
              <a:ext cx="912019" cy="912019"/>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8" name="椭圆 37"/>
            <p:cNvSpPr/>
            <p:nvPr/>
          </p:nvSpPr>
          <p:spPr>
            <a:xfrm>
              <a:off x="4215043" y="1200047"/>
              <a:ext cx="697503" cy="697503"/>
            </a:xfrm>
            <a:prstGeom prst="ellipse">
              <a:avLst/>
            </a:prstGeom>
            <a:solidFill>
              <a:srgbClr val="0A4776"/>
            </a:soli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PA_组合 22"/>
          <p:cNvGrpSpPr/>
          <p:nvPr>
            <p:custDataLst>
              <p:tags r:id="rId12"/>
            </p:custDataLst>
          </p:nvPr>
        </p:nvGrpSpPr>
        <p:grpSpPr>
          <a:xfrm>
            <a:off x="4320912" y="4355127"/>
            <a:ext cx="540000" cy="67229"/>
            <a:chOff x="5342615" y="6257925"/>
            <a:chExt cx="1468948" cy="182880"/>
          </a:xfrm>
          <a:solidFill>
            <a:srgbClr val="0A4776"/>
          </a:solidFill>
        </p:grpSpPr>
        <p:sp>
          <p:nvSpPr>
            <p:cNvPr id="40" name="Oval 23"/>
            <p:cNvSpPr>
              <a:spLocks noChangeAspect="1"/>
            </p:cNvSpPr>
            <p:nvPr/>
          </p:nvSpPr>
          <p:spPr>
            <a:xfrm>
              <a:off x="5342615"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1" name="Oval 24"/>
            <p:cNvSpPr>
              <a:spLocks noChangeAspect="1"/>
            </p:cNvSpPr>
            <p:nvPr/>
          </p:nvSpPr>
          <p:spPr>
            <a:xfrm>
              <a:off x="5664132"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2" name="Oval 25"/>
            <p:cNvSpPr>
              <a:spLocks noChangeAspect="1"/>
            </p:cNvSpPr>
            <p:nvPr/>
          </p:nvSpPr>
          <p:spPr>
            <a:xfrm>
              <a:off x="5985649"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7" name="Oval 26"/>
            <p:cNvSpPr>
              <a:spLocks noChangeAspect="1"/>
            </p:cNvSpPr>
            <p:nvPr/>
          </p:nvSpPr>
          <p:spPr>
            <a:xfrm>
              <a:off x="6307166"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8" name="Oval 27"/>
            <p:cNvSpPr>
              <a:spLocks noChangeAspect="1"/>
            </p:cNvSpPr>
            <p:nvPr/>
          </p:nvSpPr>
          <p:spPr>
            <a:xfrm>
              <a:off x="6628683"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49" name="PA_TextPlaceholder 32"/>
          <p:cNvSpPr txBox="1"/>
          <p:nvPr>
            <p:custDataLst>
              <p:tags r:id="rId13"/>
            </p:custDataLst>
          </p:nvPr>
        </p:nvSpPr>
        <p:spPr>
          <a:xfrm>
            <a:off x="2632886" y="2225103"/>
            <a:ext cx="5443869" cy="193524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CN" dirty="0">
                <a:latin typeface="仿宋" panose="02010609060101010101" charset="-122"/>
                <a:ea typeface="仿宋" panose="02010609060101010101" charset="-122"/>
              </a:rPr>
              <a:t>Scalable distributed file system</a:t>
            </a:r>
            <a:endParaRPr lang="en-US" altLang="zh-CN" dirty="0">
              <a:latin typeface="仿宋" panose="02010609060101010101" charset="-122"/>
              <a:ea typeface="仿宋" panose="02010609060101010101" charset="-122"/>
            </a:endParaRPr>
          </a:p>
          <a:p>
            <a:r>
              <a:rPr lang="en-US" altLang="zh-CN" dirty="0">
                <a:latin typeface="仿宋" panose="02010609060101010101" charset="-122"/>
                <a:ea typeface="仿宋" panose="02010609060101010101" charset="-122"/>
              </a:rPr>
              <a:t>for large distributed data-intensive applications</a:t>
            </a:r>
            <a:endParaRPr lang="en-US" altLang="zh-CN" dirty="0">
              <a:latin typeface="仿宋" panose="02010609060101010101" charset="-122"/>
              <a:ea typeface="仿宋" panose="02010609060101010101" charset="-122"/>
            </a:endParaRPr>
          </a:p>
          <a:p>
            <a:r>
              <a:rPr lang="en-US" sz="2000" dirty="0">
                <a:solidFill>
                  <a:srgbClr val="262626"/>
                </a:solidFill>
                <a:latin typeface="仿宋" panose="02010609060101010101" charset="-122"/>
                <a:ea typeface="仿宋" panose="02010609060101010101" charset="-122"/>
              </a:rPr>
              <a:t>Runs on inexpensive </a:t>
            </a:r>
            <a:r>
              <a:rPr lang="en-US" altLang="zh-CN" dirty="0">
                <a:latin typeface="仿宋" panose="02010609060101010101" charset="-122"/>
                <a:ea typeface="仿宋" panose="02010609060101010101" charset="-122"/>
              </a:rPr>
              <a:t>commodity </a:t>
            </a:r>
            <a:r>
              <a:rPr lang="en-US" sz="2000" dirty="0">
                <a:solidFill>
                  <a:srgbClr val="262626"/>
                </a:solidFill>
                <a:latin typeface="仿宋" panose="02010609060101010101" charset="-122"/>
                <a:ea typeface="仿宋" panose="02010609060101010101" charset="-122"/>
              </a:rPr>
              <a:t>hardware</a:t>
            </a:r>
            <a:endParaRPr lang="en-US" sz="2000" dirty="0">
              <a:solidFill>
                <a:srgbClr val="262626"/>
              </a:solidFill>
              <a:latin typeface="仿宋" panose="02010609060101010101" charset="-122"/>
              <a:ea typeface="仿宋" panose="02010609060101010101" charset="-122"/>
            </a:endParaRPr>
          </a:p>
          <a:p>
            <a:pPr>
              <a:lnSpc>
                <a:spcPct val="100000"/>
              </a:lnSpc>
            </a:pPr>
            <a:r>
              <a:rPr lang="en-US" sz="2000" dirty="0">
                <a:solidFill>
                  <a:srgbClr val="262626"/>
                </a:solidFill>
                <a:latin typeface="仿宋" panose="02010609060101010101" charset="-122"/>
                <a:ea typeface="仿宋" panose="02010609060101010101" charset="-122"/>
              </a:rPr>
              <a:t>Fault tolerance</a:t>
            </a:r>
            <a:endParaRPr lang="en-US" sz="2000" dirty="0">
              <a:solidFill>
                <a:srgbClr val="262626"/>
              </a:solidFill>
              <a:latin typeface="仿宋" panose="02010609060101010101" charset="-122"/>
              <a:ea typeface="仿宋" panose="02010609060101010101" charset="-122"/>
            </a:endParaRPr>
          </a:p>
          <a:p>
            <a:pPr>
              <a:lnSpc>
                <a:spcPct val="100000"/>
              </a:lnSpc>
            </a:pPr>
            <a:r>
              <a:rPr lang="en-US" altLang="zh-CN" dirty="0">
                <a:latin typeface="仿宋" panose="02010609060101010101" charset="-122"/>
                <a:ea typeface="仿宋" panose="02010609060101010101" charset="-122"/>
              </a:rPr>
              <a:t>aggregate performance</a:t>
            </a:r>
            <a:endParaRPr lang="en-US" sz="2000" dirty="0">
              <a:solidFill>
                <a:srgbClr val="262626"/>
              </a:solidFill>
              <a:latin typeface="仿宋" panose="02010609060101010101" charset="-122"/>
              <a:ea typeface="仿宋" panose="02010609060101010101" charset="-122"/>
            </a:endParaRPr>
          </a:p>
        </p:txBody>
      </p:sp>
      <p:sp>
        <p:nvSpPr>
          <p:cNvPr id="50" name="PA_TextPlaceholder 33"/>
          <p:cNvSpPr txBox="1"/>
          <p:nvPr>
            <p:custDataLst>
              <p:tags r:id="rId14"/>
            </p:custDataLst>
          </p:nvPr>
        </p:nvSpPr>
        <p:spPr>
          <a:xfrm>
            <a:off x="3224541" y="1874674"/>
            <a:ext cx="2694932" cy="31202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rgbClr val="0A4776"/>
                </a:solidFill>
                <a:latin typeface="微软雅黑" panose="020B0503020204020204" pitchFamily="34" charset="-122"/>
                <a:ea typeface="微软雅黑" panose="020B0503020204020204" pitchFamily="34" charset="-122"/>
              </a:rPr>
              <a:t>What is GFS?</a:t>
            </a:r>
            <a:endParaRPr lang="en-AU" sz="1800" b="1" dirty="0">
              <a:solidFill>
                <a:srgbClr val="0A4776"/>
              </a:solidFill>
              <a:latin typeface="微软雅黑" panose="020B0503020204020204" pitchFamily="34" charset="-122"/>
              <a:ea typeface="微软雅黑" panose="020B0503020204020204" pitchFamily="34" charset="-122"/>
            </a:endParaRPr>
          </a:p>
        </p:txBody>
      </p:sp>
      <p:sp>
        <p:nvSpPr>
          <p:cNvPr id="52" name="PA_任意多边形 14"/>
          <p:cNvSpPr>
            <a:spLocks noEditPoints="1"/>
          </p:cNvSpPr>
          <p:nvPr>
            <p:custDataLst>
              <p:tags r:id="rId15"/>
            </p:custDataLst>
          </p:nvPr>
        </p:nvSpPr>
        <p:spPr bwMode="auto">
          <a:xfrm>
            <a:off x="4437161" y="1105905"/>
            <a:ext cx="269692" cy="301994"/>
          </a:xfrm>
          <a:custGeom>
            <a:avLst/>
            <a:gdLst>
              <a:gd name="T0" fmla="*/ 324 w 885"/>
              <a:gd name="T1" fmla="*/ 398 h 991"/>
              <a:gd name="T2" fmla="*/ 367 w 885"/>
              <a:gd name="T3" fmla="*/ 480 h 991"/>
              <a:gd name="T4" fmla="*/ 413 w 885"/>
              <a:gd name="T5" fmla="*/ 511 h 991"/>
              <a:gd name="T6" fmla="*/ 443 w 885"/>
              <a:gd name="T7" fmla="*/ 517 h 991"/>
              <a:gd name="T8" fmla="*/ 457 w 885"/>
              <a:gd name="T9" fmla="*/ 517 h 991"/>
              <a:gd name="T10" fmla="*/ 511 w 885"/>
              <a:gd name="T11" fmla="*/ 496 h 991"/>
              <a:gd name="T12" fmla="*/ 547 w 885"/>
              <a:gd name="T13" fmla="*/ 453 h 991"/>
              <a:gd name="T14" fmla="*/ 584 w 885"/>
              <a:gd name="T15" fmla="*/ 327 h 991"/>
              <a:gd name="T16" fmla="*/ 582 w 885"/>
              <a:gd name="T17" fmla="*/ 273 h 991"/>
              <a:gd name="T18" fmla="*/ 543 w 885"/>
              <a:gd name="T19" fmla="*/ 229 h 991"/>
              <a:gd name="T20" fmla="*/ 432 w 885"/>
              <a:gd name="T21" fmla="*/ 244 h 991"/>
              <a:gd name="T22" fmla="*/ 344 w 885"/>
              <a:gd name="T23" fmla="*/ 227 h 991"/>
              <a:gd name="T24" fmla="*/ 307 w 885"/>
              <a:gd name="T25" fmla="*/ 263 h 991"/>
              <a:gd name="T26" fmla="*/ 309 w 885"/>
              <a:gd name="T27" fmla="*/ 332 h 991"/>
              <a:gd name="T28" fmla="*/ 430 w 885"/>
              <a:gd name="T29" fmla="*/ 669 h 991"/>
              <a:gd name="T30" fmla="*/ 361 w 885"/>
              <a:gd name="T31" fmla="*/ 784 h 991"/>
              <a:gd name="T32" fmla="*/ 303 w 885"/>
              <a:gd name="T33" fmla="*/ 649 h 991"/>
              <a:gd name="T34" fmla="*/ 226 w 885"/>
              <a:gd name="T35" fmla="*/ 601 h 991"/>
              <a:gd name="T36" fmla="*/ 46 w 885"/>
              <a:gd name="T37" fmla="*/ 688 h 991"/>
              <a:gd name="T38" fmla="*/ 11 w 885"/>
              <a:gd name="T39" fmla="*/ 813 h 991"/>
              <a:gd name="T40" fmla="*/ 0 w 885"/>
              <a:gd name="T41" fmla="*/ 932 h 991"/>
              <a:gd name="T42" fmla="*/ 228 w 885"/>
              <a:gd name="T43" fmla="*/ 976 h 991"/>
              <a:gd name="T44" fmla="*/ 451 w 885"/>
              <a:gd name="T45" fmla="*/ 991 h 991"/>
              <a:gd name="T46" fmla="*/ 670 w 885"/>
              <a:gd name="T47" fmla="*/ 976 h 991"/>
              <a:gd name="T48" fmla="*/ 885 w 885"/>
              <a:gd name="T49" fmla="*/ 932 h 991"/>
              <a:gd name="T50" fmla="*/ 874 w 885"/>
              <a:gd name="T51" fmla="*/ 813 h 991"/>
              <a:gd name="T52" fmla="*/ 837 w 885"/>
              <a:gd name="T53" fmla="*/ 688 h 991"/>
              <a:gd name="T54" fmla="*/ 755 w 885"/>
              <a:gd name="T55" fmla="*/ 640 h 991"/>
              <a:gd name="T56" fmla="*/ 593 w 885"/>
              <a:gd name="T57" fmla="*/ 580 h 991"/>
              <a:gd name="T58" fmla="*/ 576 w 885"/>
              <a:gd name="T59" fmla="*/ 678 h 991"/>
              <a:gd name="T60" fmla="*/ 522 w 885"/>
              <a:gd name="T61" fmla="*/ 801 h 991"/>
              <a:gd name="T62" fmla="*/ 476 w 885"/>
              <a:gd name="T63" fmla="*/ 632 h 991"/>
              <a:gd name="T64" fmla="*/ 655 w 885"/>
              <a:gd name="T65" fmla="*/ 213 h 991"/>
              <a:gd name="T66" fmla="*/ 653 w 885"/>
              <a:gd name="T67" fmla="*/ 244 h 991"/>
              <a:gd name="T68" fmla="*/ 664 w 885"/>
              <a:gd name="T69" fmla="*/ 259 h 991"/>
              <a:gd name="T70" fmla="*/ 672 w 885"/>
              <a:gd name="T71" fmla="*/ 265 h 991"/>
              <a:gd name="T72" fmla="*/ 678 w 885"/>
              <a:gd name="T73" fmla="*/ 307 h 991"/>
              <a:gd name="T74" fmla="*/ 668 w 885"/>
              <a:gd name="T75" fmla="*/ 373 h 991"/>
              <a:gd name="T76" fmla="*/ 628 w 885"/>
              <a:gd name="T77" fmla="*/ 407 h 991"/>
              <a:gd name="T78" fmla="*/ 593 w 885"/>
              <a:gd name="T79" fmla="*/ 494 h 991"/>
              <a:gd name="T80" fmla="*/ 543 w 885"/>
              <a:gd name="T81" fmla="*/ 546 h 991"/>
              <a:gd name="T82" fmla="*/ 482 w 885"/>
              <a:gd name="T83" fmla="*/ 571 h 991"/>
              <a:gd name="T84" fmla="*/ 451 w 885"/>
              <a:gd name="T85" fmla="*/ 576 h 991"/>
              <a:gd name="T86" fmla="*/ 420 w 885"/>
              <a:gd name="T87" fmla="*/ 574 h 991"/>
              <a:gd name="T88" fmla="*/ 359 w 885"/>
              <a:gd name="T89" fmla="*/ 551 h 991"/>
              <a:gd name="T90" fmla="*/ 307 w 885"/>
              <a:gd name="T91" fmla="*/ 498 h 991"/>
              <a:gd name="T92" fmla="*/ 267 w 885"/>
              <a:gd name="T93" fmla="*/ 413 h 991"/>
              <a:gd name="T94" fmla="*/ 224 w 885"/>
              <a:gd name="T95" fmla="*/ 377 h 991"/>
              <a:gd name="T96" fmla="*/ 213 w 885"/>
              <a:gd name="T97" fmla="*/ 311 h 991"/>
              <a:gd name="T98" fmla="*/ 219 w 885"/>
              <a:gd name="T99" fmla="*/ 269 h 991"/>
              <a:gd name="T100" fmla="*/ 232 w 885"/>
              <a:gd name="T101" fmla="*/ 259 h 991"/>
              <a:gd name="T102" fmla="*/ 234 w 885"/>
              <a:gd name="T103" fmla="*/ 213 h 991"/>
              <a:gd name="T104" fmla="*/ 236 w 885"/>
              <a:gd name="T105" fmla="*/ 171 h 991"/>
              <a:gd name="T106" fmla="*/ 251 w 885"/>
              <a:gd name="T107" fmla="*/ 102 h 991"/>
              <a:gd name="T108" fmla="*/ 276 w 885"/>
              <a:gd name="T109" fmla="*/ 65 h 991"/>
              <a:gd name="T110" fmla="*/ 355 w 885"/>
              <a:gd name="T111" fmla="*/ 13 h 991"/>
              <a:gd name="T112" fmla="*/ 470 w 885"/>
              <a:gd name="T113" fmla="*/ 2 h 991"/>
              <a:gd name="T114" fmla="*/ 576 w 885"/>
              <a:gd name="T115" fmla="*/ 29 h 991"/>
              <a:gd name="T116" fmla="*/ 641 w 885"/>
              <a:gd name="T117" fmla="*/ 86 h 991"/>
              <a:gd name="T118" fmla="*/ 655 w 885"/>
              <a:gd name="T119" fmla="*/ 1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5" h="991">
                <a:moveTo>
                  <a:pt x="309" y="332"/>
                </a:moveTo>
                <a:lnTo>
                  <a:pt x="309" y="332"/>
                </a:lnTo>
                <a:lnTo>
                  <a:pt x="315" y="365"/>
                </a:lnTo>
                <a:lnTo>
                  <a:pt x="324" y="398"/>
                </a:lnTo>
                <a:lnTo>
                  <a:pt x="336" y="428"/>
                </a:lnTo>
                <a:lnTo>
                  <a:pt x="351" y="455"/>
                </a:lnTo>
                <a:lnTo>
                  <a:pt x="359" y="467"/>
                </a:lnTo>
                <a:lnTo>
                  <a:pt x="367" y="480"/>
                </a:lnTo>
                <a:lnTo>
                  <a:pt x="378" y="488"/>
                </a:lnTo>
                <a:lnTo>
                  <a:pt x="388" y="496"/>
                </a:lnTo>
                <a:lnTo>
                  <a:pt x="401" y="505"/>
                </a:lnTo>
                <a:lnTo>
                  <a:pt x="413" y="511"/>
                </a:lnTo>
                <a:lnTo>
                  <a:pt x="428" y="515"/>
                </a:lnTo>
                <a:lnTo>
                  <a:pt x="443" y="517"/>
                </a:lnTo>
                <a:lnTo>
                  <a:pt x="443" y="517"/>
                </a:lnTo>
                <a:lnTo>
                  <a:pt x="443" y="517"/>
                </a:lnTo>
                <a:lnTo>
                  <a:pt x="451" y="517"/>
                </a:lnTo>
                <a:lnTo>
                  <a:pt x="451" y="517"/>
                </a:lnTo>
                <a:lnTo>
                  <a:pt x="457" y="517"/>
                </a:lnTo>
                <a:lnTo>
                  <a:pt x="457" y="517"/>
                </a:lnTo>
                <a:lnTo>
                  <a:pt x="474" y="513"/>
                </a:lnTo>
                <a:lnTo>
                  <a:pt x="486" y="509"/>
                </a:lnTo>
                <a:lnTo>
                  <a:pt x="499" y="503"/>
                </a:lnTo>
                <a:lnTo>
                  <a:pt x="511" y="496"/>
                </a:lnTo>
                <a:lnTo>
                  <a:pt x="522" y="486"/>
                </a:lnTo>
                <a:lnTo>
                  <a:pt x="530" y="475"/>
                </a:lnTo>
                <a:lnTo>
                  <a:pt x="541" y="465"/>
                </a:lnTo>
                <a:lnTo>
                  <a:pt x="547" y="453"/>
                </a:lnTo>
                <a:lnTo>
                  <a:pt x="559" y="425"/>
                </a:lnTo>
                <a:lnTo>
                  <a:pt x="570" y="394"/>
                </a:lnTo>
                <a:lnTo>
                  <a:pt x="578" y="361"/>
                </a:lnTo>
                <a:lnTo>
                  <a:pt x="584" y="327"/>
                </a:lnTo>
                <a:lnTo>
                  <a:pt x="578" y="327"/>
                </a:lnTo>
                <a:lnTo>
                  <a:pt x="578" y="327"/>
                </a:lnTo>
                <a:lnTo>
                  <a:pt x="582" y="300"/>
                </a:lnTo>
                <a:lnTo>
                  <a:pt x="582" y="273"/>
                </a:lnTo>
                <a:lnTo>
                  <a:pt x="580" y="246"/>
                </a:lnTo>
                <a:lnTo>
                  <a:pt x="574" y="219"/>
                </a:lnTo>
                <a:lnTo>
                  <a:pt x="574" y="219"/>
                </a:lnTo>
                <a:lnTo>
                  <a:pt x="543" y="229"/>
                </a:lnTo>
                <a:lnTo>
                  <a:pt x="518" y="236"/>
                </a:lnTo>
                <a:lnTo>
                  <a:pt x="486" y="242"/>
                </a:lnTo>
                <a:lnTo>
                  <a:pt x="451" y="244"/>
                </a:lnTo>
                <a:lnTo>
                  <a:pt x="432" y="244"/>
                </a:lnTo>
                <a:lnTo>
                  <a:pt x="411" y="242"/>
                </a:lnTo>
                <a:lnTo>
                  <a:pt x="390" y="238"/>
                </a:lnTo>
                <a:lnTo>
                  <a:pt x="367" y="234"/>
                </a:lnTo>
                <a:lnTo>
                  <a:pt x="344" y="227"/>
                </a:lnTo>
                <a:lnTo>
                  <a:pt x="322" y="219"/>
                </a:lnTo>
                <a:lnTo>
                  <a:pt x="322" y="219"/>
                </a:lnTo>
                <a:lnTo>
                  <a:pt x="311" y="248"/>
                </a:lnTo>
                <a:lnTo>
                  <a:pt x="307" y="263"/>
                </a:lnTo>
                <a:lnTo>
                  <a:pt x="307" y="275"/>
                </a:lnTo>
                <a:lnTo>
                  <a:pt x="307" y="302"/>
                </a:lnTo>
                <a:lnTo>
                  <a:pt x="311" y="332"/>
                </a:lnTo>
                <a:lnTo>
                  <a:pt x="309" y="332"/>
                </a:lnTo>
                <a:lnTo>
                  <a:pt x="309" y="332"/>
                </a:lnTo>
                <a:close/>
                <a:moveTo>
                  <a:pt x="428" y="632"/>
                </a:moveTo>
                <a:lnTo>
                  <a:pt x="413" y="657"/>
                </a:lnTo>
                <a:lnTo>
                  <a:pt x="430" y="669"/>
                </a:lnTo>
                <a:lnTo>
                  <a:pt x="397" y="838"/>
                </a:lnTo>
                <a:lnTo>
                  <a:pt x="397" y="838"/>
                </a:lnTo>
                <a:lnTo>
                  <a:pt x="378" y="813"/>
                </a:lnTo>
                <a:lnTo>
                  <a:pt x="361" y="784"/>
                </a:lnTo>
                <a:lnTo>
                  <a:pt x="344" y="753"/>
                </a:lnTo>
                <a:lnTo>
                  <a:pt x="328" y="719"/>
                </a:lnTo>
                <a:lnTo>
                  <a:pt x="315" y="684"/>
                </a:lnTo>
                <a:lnTo>
                  <a:pt x="303" y="649"/>
                </a:lnTo>
                <a:lnTo>
                  <a:pt x="294" y="613"/>
                </a:lnTo>
                <a:lnTo>
                  <a:pt x="290" y="580"/>
                </a:lnTo>
                <a:lnTo>
                  <a:pt x="290" y="580"/>
                </a:lnTo>
                <a:lnTo>
                  <a:pt x="226" y="601"/>
                </a:lnTo>
                <a:lnTo>
                  <a:pt x="163" y="628"/>
                </a:lnTo>
                <a:lnTo>
                  <a:pt x="105" y="657"/>
                </a:lnTo>
                <a:lnTo>
                  <a:pt x="46" y="688"/>
                </a:lnTo>
                <a:lnTo>
                  <a:pt x="46" y="688"/>
                </a:lnTo>
                <a:lnTo>
                  <a:pt x="34" y="719"/>
                </a:lnTo>
                <a:lnTo>
                  <a:pt x="23" y="751"/>
                </a:lnTo>
                <a:lnTo>
                  <a:pt x="15" y="782"/>
                </a:lnTo>
                <a:lnTo>
                  <a:pt x="11" y="813"/>
                </a:lnTo>
                <a:lnTo>
                  <a:pt x="7" y="845"/>
                </a:lnTo>
                <a:lnTo>
                  <a:pt x="5" y="876"/>
                </a:lnTo>
                <a:lnTo>
                  <a:pt x="0" y="932"/>
                </a:lnTo>
                <a:lnTo>
                  <a:pt x="0" y="932"/>
                </a:lnTo>
                <a:lnTo>
                  <a:pt x="57" y="947"/>
                </a:lnTo>
                <a:lnTo>
                  <a:pt x="115" y="959"/>
                </a:lnTo>
                <a:lnTo>
                  <a:pt x="171" y="968"/>
                </a:lnTo>
                <a:lnTo>
                  <a:pt x="228" y="976"/>
                </a:lnTo>
                <a:lnTo>
                  <a:pt x="284" y="982"/>
                </a:lnTo>
                <a:lnTo>
                  <a:pt x="340" y="986"/>
                </a:lnTo>
                <a:lnTo>
                  <a:pt x="397" y="991"/>
                </a:lnTo>
                <a:lnTo>
                  <a:pt x="451" y="991"/>
                </a:lnTo>
                <a:lnTo>
                  <a:pt x="507" y="991"/>
                </a:lnTo>
                <a:lnTo>
                  <a:pt x="561" y="989"/>
                </a:lnTo>
                <a:lnTo>
                  <a:pt x="616" y="982"/>
                </a:lnTo>
                <a:lnTo>
                  <a:pt x="670" y="976"/>
                </a:lnTo>
                <a:lnTo>
                  <a:pt x="724" y="968"/>
                </a:lnTo>
                <a:lnTo>
                  <a:pt x="776" y="959"/>
                </a:lnTo>
                <a:lnTo>
                  <a:pt x="830" y="947"/>
                </a:lnTo>
                <a:lnTo>
                  <a:pt x="885" y="932"/>
                </a:lnTo>
                <a:lnTo>
                  <a:pt x="885" y="932"/>
                </a:lnTo>
                <a:lnTo>
                  <a:pt x="880" y="876"/>
                </a:lnTo>
                <a:lnTo>
                  <a:pt x="878" y="845"/>
                </a:lnTo>
                <a:lnTo>
                  <a:pt x="874" y="813"/>
                </a:lnTo>
                <a:lnTo>
                  <a:pt x="868" y="782"/>
                </a:lnTo>
                <a:lnTo>
                  <a:pt x="862" y="751"/>
                </a:lnTo>
                <a:lnTo>
                  <a:pt x="851" y="719"/>
                </a:lnTo>
                <a:lnTo>
                  <a:pt x="837" y="688"/>
                </a:lnTo>
                <a:lnTo>
                  <a:pt x="837" y="688"/>
                </a:lnTo>
                <a:lnTo>
                  <a:pt x="812" y="672"/>
                </a:lnTo>
                <a:lnTo>
                  <a:pt x="785" y="657"/>
                </a:lnTo>
                <a:lnTo>
                  <a:pt x="755" y="640"/>
                </a:lnTo>
                <a:lnTo>
                  <a:pt x="726" y="628"/>
                </a:lnTo>
                <a:lnTo>
                  <a:pt x="695" y="613"/>
                </a:lnTo>
                <a:lnTo>
                  <a:pt x="661" y="601"/>
                </a:lnTo>
                <a:lnTo>
                  <a:pt x="593" y="580"/>
                </a:lnTo>
                <a:lnTo>
                  <a:pt x="593" y="580"/>
                </a:lnTo>
                <a:lnTo>
                  <a:pt x="588" y="611"/>
                </a:lnTo>
                <a:lnTo>
                  <a:pt x="584" y="644"/>
                </a:lnTo>
                <a:lnTo>
                  <a:pt x="576" y="678"/>
                </a:lnTo>
                <a:lnTo>
                  <a:pt x="566" y="709"/>
                </a:lnTo>
                <a:lnTo>
                  <a:pt x="553" y="740"/>
                </a:lnTo>
                <a:lnTo>
                  <a:pt x="538" y="772"/>
                </a:lnTo>
                <a:lnTo>
                  <a:pt x="522" y="801"/>
                </a:lnTo>
                <a:lnTo>
                  <a:pt x="505" y="828"/>
                </a:lnTo>
                <a:lnTo>
                  <a:pt x="474" y="669"/>
                </a:lnTo>
                <a:lnTo>
                  <a:pt x="490" y="657"/>
                </a:lnTo>
                <a:lnTo>
                  <a:pt x="476" y="632"/>
                </a:lnTo>
                <a:lnTo>
                  <a:pt x="428" y="632"/>
                </a:lnTo>
                <a:lnTo>
                  <a:pt x="428" y="632"/>
                </a:lnTo>
                <a:close/>
                <a:moveTo>
                  <a:pt x="655" y="213"/>
                </a:moveTo>
                <a:lnTo>
                  <a:pt x="655" y="213"/>
                </a:lnTo>
                <a:lnTo>
                  <a:pt x="655" y="227"/>
                </a:lnTo>
                <a:lnTo>
                  <a:pt x="655" y="227"/>
                </a:lnTo>
                <a:lnTo>
                  <a:pt x="655" y="227"/>
                </a:lnTo>
                <a:lnTo>
                  <a:pt x="653" y="244"/>
                </a:lnTo>
                <a:lnTo>
                  <a:pt x="651" y="254"/>
                </a:lnTo>
                <a:lnTo>
                  <a:pt x="651" y="254"/>
                </a:lnTo>
                <a:lnTo>
                  <a:pt x="657" y="257"/>
                </a:lnTo>
                <a:lnTo>
                  <a:pt x="664" y="259"/>
                </a:lnTo>
                <a:lnTo>
                  <a:pt x="664" y="259"/>
                </a:lnTo>
                <a:lnTo>
                  <a:pt x="664" y="259"/>
                </a:lnTo>
                <a:lnTo>
                  <a:pt x="668" y="261"/>
                </a:lnTo>
                <a:lnTo>
                  <a:pt x="672" y="265"/>
                </a:lnTo>
                <a:lnTo>
                  <a:pt x="676" y="277"/>
                </a:lnTo>
                <a:lnTo>
                  <a:pt x="678" y="292"/>
                </a:lnTo>
                <a:lnTo>
                  <a:pt x="678" y="307"/>
                </a:lnTo>
                <a:lnTo>
                  <a:pt x="678" y="307"/>
                </a:lnTo>
                <a:lnTo>
                  <a:pt x="676" y="327"/>
                </a:lnTo>
                <a:lnTo>
                  <a:pt x="672" y="348"/>
                </a:lnTo>
                <a:lnTo>
                  <a:pt x="668" y="373"/>
                </a:lnTo>
                <a:lnTo>
                  <a:pt x="668" y="373"/>
                </a:lnTo>
                <a:lnTo>
                  <a:pt x="659" y="384"/>
                </a:lnTo>
                <a:lnTo>
                  <a:pt x="649" y="394"/>
                </a:lnTo>
                <a:lnTo>
                  <a:pt x="639" y="400"/>
                </a:lnTo>
                <a:lnTo>
                  <a:pt x="628" y="407"/>
                </a:lnTo>
                <a:lnTo>
                  <a:pt x="628" y="407"/>
                </a:lnTo>
                <a:lnTo>
                  <a:pt x="620" y="438"/>
                </a:lnTo>
                <a:lnTo>
                  <a:pt x="607" y="467"/>
                </a:lnTo>
                <a:lnTo>
                  <a:pt x="593" y="494"/>
                </a:lnTo>
                <a:lnTo>
                  <a:pt x="574" y="517"/>
                </a:lnTo>
                <a:lnTo>
                  <a:pt x="566" y="528"/>
                </a:lnTo>
                <a:lnTo>
                  <a:pt x="553" y="538"/>
                </a:lnTo>
                <a:lnTo>
                  <a:pt x="543" y="546"/>
                </a:lnTo>
                <a:lnTo>
                  <a:pt x="528" y="555"/>
                </a:lnTo>
                <a:lnTo>
                  <a:pt x="516" y="561"/>
                </a:lnTo>
                <a:lnTo>
                  <a:pt x="499" y="567"/>
                </a:lnTo>
                <a:lnTo>
                  <a:pt x="482" y="571"/>
                </a:lnTo>
                <a:lnTo>
                  <a:pt x="465" y="576"/>
                </a:lnTo>
                <a:lnTo>
                  <a:pt x="465" y="576"/>
                </a:lnTo>
                <a:lnTo>
                  <a:pt x="451" y="576"/>
                </a:lnTo>
                <a:lnTo>
                  <a:pt x="451" y="576"/>
                </a:lnTo>
                <a:lnTo>
                  <a:pt x="436" y="576"/>
                </a:lnTo>
                <a:lnTo>
                  <a:pt x="436" y="576"/>
                </a:lnTo>
                <a:lnTo>
                  <a:pt x="436" y="576"/>
                </a:lnTo>
                <a:lnTo>
                  <a:pt x="420" y="574"/>
                </a:lnTo>
                <a:lnTo>
                  <a:pt x="403" y="569"/>
                </a:lnTo>
                <a:lnTo>
                  <a:pt x="388" y="563"/>
                </a:lnTo>
                <a:lnTo>
                  <a:pt x="374" y="557"/>
                </a:lnTo>
                <a:lnTo>
                  <a:pt x="359" y="551"/>
                </a:lnTo>
                <a:lnTo>
                  <a:pt x="347" y="542"/>
                </a:lnTo>
                <a:lnTo>
                  <a:pt x="336" y="532"/>
                </a:lnTo>
                <a:lnTo>
                  <a:pt x="326" y="521"/>
                </a:lnTo>
                <a:lnTo>
                  <a:pt x="307" y="498"/>
                </a:lnTo>
                <a:lnTo>
                  <a:pt x="290" y="471"/>
                </a:lnTo>
                <a:lnTo>
                  <a:pt x="278" y="444"/>
                </a:lnTo>
                <a:lnTo>
                  <a:pt x="267" y="413"/>
                </a:lnTo>
                <a:lnTo>
                  <a:pt x="267" y="413"/>
                </a:lnTo>
                <a:lnTo>
                  <a:pt x="257" y="407"/>
                </a:lnTo>
                <a:lnTo>
                  <a:pt x="244" y="398"/>
                </a:lnTo>
                <a:lnTo>
                  <a:pt x="232" y="390"/>
                </a:lnTo>
                <a:lnTo>
                  <a:pt x="224" y="377"/>
                </a:lnTo>
                <a:lnTo>
                  <a:pt x="224" y="377"/>
                </a:lnTo>
                <a:lnTo>
                  <a:pt x="217" y="350"/>
                </a:lnTo>
                <a:lnTo>
                  <a:pt x="215" y="332"/>
                </a:lnTo>
                <a:lnTo>
                  <a:pt x="213" y="311"/>
                </a:lnTo>
                <a:lnTo>
                  <a:pt x="213" y="311"/>
                </a:lnTo>
                <a:lnTo>
                  <a:pt x="213" y="294"/>
                </a:lnTo>
                <a:lnTo>
                  <a:pt x="215" y="279"/>
                </a:lnTo>
                <a:lnTo>
                  <a:pt x="219" y="269"/>
                </a:lnTo>
                <a:lnTo>
                  <a:pt x="224" y="265"/>
                </a:lnTo>
                <a:lnTo>
                  <a:pt x="228" y="261"/>
                </a:lnTo>
                <a:lnTo>
                  <a:pt x="228" y="261"/>
                </a:lnTo>
                <a:lnTo>
                  <a:pt x="232" y="259"/>
                </a:lnTo>
                <a:lnTo>
                  <a:pt x="238" y="259"/>
                </a:lnTo>
                <a:lnTo>
                  <a:pt x="238" y="259"/>
                </a:lnTo>
                <a:lnTo>
                  <a:pt x="234" y="219"/>
                </a:lnTo>
                <a:lnTo>
                  <a:pt x="234" y="213"/>
                </a:lnTo>
                <a:lnTo>
                  <a:pt x="236" y="213"/>
                </a:lnTo>
                <a:lnTo>
                  <a:pt x="236" y="213"/>
                </a:lnTo>
                <a:lnTo>
                  <a:pt x="234" y="192"/>
                </a:lnTo>
                <a:lnTo>
                  <a:pt x="236" y="171"/>
                </a:lnTo>
                <a:lnTo>
                  <a:pt x="238" y="152"/>
                </a:lnTo>
                <a:lnTo>
                  <a:pt x="240" y="133"/>
                </a:lnTo>
                <a:lnTo>
                  <a:pt x="244" y="117"/>
                </a:lnTo>
                <a:lnTo>
                  <a:pt x="251" y="102"/>
                </a:lnTo>
                <a:lnTo>
                  <a:pt x="257" y="88"/>
                </a:lnTo>
                <a:lnTo>
                  <a:pt x="265" y="75"/>
                </a:lnTo>
                <a:lnTo>
                  <a:pt x="265" y="75"/>
                </a:lnTo>
                <a:lnTo>
                  <a:pt x="276" y="65"/>
                </a:lnTo>
                <a:lnTo>
                  <a:pt x="284" y="54"/>
                </a:lnTo>
                <a:lnTo>
                  <a:pt x="305" y="38"/>
                </a:lnTo>
                <a:lnTo>
                  <a:pt x="330" y="23"/>
                </a:lnTo>
                <a:lnTo>
                  <a:pt x="355" y="13"/>
                </a:lnTo>
                <a:lnTo>
                  <a:pt x="382" y="6"/>
                </a:lnTo>
                <a:lnTo>
                  <a:pt x="411" y="2"/>
                </a:lnTo>
                <a:lnTo>
                  <a:pt x="440" y="0"/>
                </a:lnTo>
                <a:lnTo>
                  <a:pt x="470" y="2"/>
                </a:lnTo>
                <a:lnTo>
                  <a:pt x="499" y="4"/>
                </a:lnTo>
                <a:lnTo>
                  <a:pt x="526" y="10"/>
                </a:lnTo>
                <a:lnTo>
                  <a:pt x="553" y="19"/>
                </a:lnTo>
                <a:lnTo>
                  <a:pt x="576" y="29"/>
                </a:lnTo>
                <a:lnTo>
                  <a:pt x="597" y="42"/>
                </a:lnTo>
                <a:lnTo>
                  <a:pt x="616" y="54"/>
                </a:lnTo>
                <a:lnTo>
                  <a:pt x="630" y="69"/>
                </a:lnTo>
                <a:lnTo>
                  <a:pt x="641" y="86"/>
                </a:lnTo>
                <a:lnTo>
                  <a:pt x="641" y="86"/>
                </a:lnTo>
                <a:lnTo>
                  <a:pt x="647" y="98"/>
                </a:lnTo>
                <a:lnTo>
                  <a:pt x="651" y="113"/>
                </a:lnTo>
                <a:lnTo>
                  <a:pt x="655" y="144"/>
                </a:lnTo>
                <a:lnTo>
                  <a:pt x="657" y="177"/>
                </a:lnTo>
                <a:lnTo>
                  <a:pt x="655" y="213"/>
                </a:lnTo>
                <a:lnTo>
                  <a:pt x="655" y="2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8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9" grpId="0" animBg="1" autoUpdateAnimBg="0"/>
      <p:bldP spid="50" grpId="0" animBg="1" autoUpdateAnimBg="0"/>
      <p:bldP spid="5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PA_矩形 33"/>
          <p:cNvSpPr/>
          <p:nvPr>
            <p:custDataLst>
              <p:tags r:id="rId1"/>
            </p:custDataLst>
          </p:nvPr>
        </p:nvSpPr>
        <p:spPr>
          <a:xfrm>
            <a:off x="5708852" y="1369575"/>
            <a:ext cx="3525725" cy="2562238"/>
          </a:xfrm>
          <a:prstGeom prst="rect">
            <a:avLst/>
          </a:prstGeom>
        </p:spPr>
        <p:txBody>
          <a:bodyPr wrap="square" lIns="68579" tIns="34289" rIns="68579" bIns="34289">
            <a:spAutoFit/>
          </a:bodyPr>
          <a:lstStyle/>
          <a:p>
            <a:pPr marL="285750" indent="-285750" defTabSz="685165">
              <a:buFont typeface="Arial" panose="020B0604020202020204" pitchFamily="34" charset="0"/>
              <a:buChar char="•"/>
            </a:pPr>
            <a:r>
              <a:rPr lang="en-US" sz="1800" dirty="0">
                <a:solidFill>
                  <a:srgbClr val="262626"/>
                </a:solidFill>
              </a:rPr>
              <a:t>The most important technology for Google to dominate the world search engine market</a:t>
            </a:r>
            <a:endParaRPr lang="en-US" sz="1800" dirty="0">
              <a:solidFill>
                <a:srgbClr val="262626"/>
              </a:solidFill>
            </a:endParaRPr>
          </a:p>
          <a:p>
            <a:pPr marL="285750" indent="-285750" defTabSz="685165">
              <a:buFont typeface="Arial" panose="020B0604020202020204" pitchFamily="34" charset="0"/>
              <a:buChar char="•"/>
            </a:pPr>
            <a:r>
              <a:rPr lang="en-US" sz="1800" dirty="0">
                <a:solidFill>
                  <a:srgbClr val="262626"/>
                </a:solidFill>
              </a:rPr>
              <a:t>cornerstone of google distributed storage(big table, megastore, and percolator)</a:t>
            </a:r>
            <a:endParaRPr lang="en-US" sz="1800" dirty="0">
              <a:solidFill>
                <a:srgbClr val="262626"/>
              </a:solidFill>
            </a:endParaRPr>
          </a:p>
          <a:p>
            <a:pPr marL="285750" indent="-285750" defTabSz="685165">
              <a:buFont typeface="Arial" panose="020B0604020202020204" pitchFamily="34" charset="0"/>
              <a:buChar char="•"/>
            </a:pPr>
            <a:r>
              <a:rPr lang="en-US" sz="1800" dirty="0">
                <a:solidFill>
                  <a:srgbClr val="262626"/>
                </a:solidFill>
              </a:rPr>
              <a:t>The originator of big data analysis: Google FS, MapReduce, Big Table</a:t>
            </a:r>
            <a:endParaRPr lang="en-US" sz="1800" dirty="0">
              <a:solidFill>
                <a:srgbClr val="262626"/>
              </a:solidFill>
            </a:endParaRPr>
          </a:p>
        </p:txBody>
      </p:sp>
      <p:sp>
        <p:nvSpPr>
          <p:cNvPr id="40" name="PA_矩形 34"/>
          <p:cNvSpPr/>
          <p:nvPr>
            <p:custDataLst>
              <p:tags r:id="rId2"/>
            </p:custDataLst>
          </p:nvPr>
        </p:nvSpPr>
        <p:spPr>
          <a:xfrm>
            <a:off x="5799430" y="1022074"/>
            <a:ext cx="3525725" cy="346247"/>
          </a:xfrm>
          <a:prstGeom prst="rect">
            <a:avLst/>
          </a:prstGeom>
        </p:spPr>
        <p:txBody>
          <a:bodyPr wrap="square" lIns="68579" tIns="34289" rIns="68579" bIns="34289">
            <a:spAutoFit/>
          </a:bodyPr>
          <a:lstStyle/>
          <a:p>
            <a:pPr defTabSz="685165"/>
            <a:r>
              <a:rPr lang="en-US" sz="1800" b="1" dirty="0">
                <a:solidFill>
                  <a:srgbClr val="0A4776"/>
                </a:solidFill>
                <a:latin typeface="微软雅黑" panose="020B0503020204020204" pitchFamily="34" charset="-122"/>
                <a:ea typeface="微软雅黑" panose="020B0503020204020204" pitchFamily="34" charset="-122"/>
              </a:rPr>
              <a:t>Importance</a:t>
            </a:r>
            <a:endParaRPr lang="en-US" sz="1800" b="1" dirty="0">
              <a:solidFill>
                <a:srgbClr val="0A4776"/>
              </a:solidFill>
              <a:latin typeface="微软雅黑" panose="020B0503020204020204" pitchFamily="34" charset="-122"/>
              <a:ea typeface="微软雅黑" panose="020B0503020204020204" pitchFamily="34" charset="-122"/>
            </a:endParaRPr>
          </a:p>
        </p:txBody>
      </p:sp>
      <p:pic>
        <p:nvPicPr>
          <p:cNvPr id="5" name="PA_图片 2" descr="F:\案例二\394\1.png"/>
          <p:cNvPicPr>
            <a:picLocks noChangeAspect="1" noChangeArrowheads="1"/>
          </p:cNvPicPr>
          <p:nvPr>
            <p:custDataLst>
              <p:tags r:id="rId3"/>
            </p:custDataLst>
          </p:nvPr>
        </p:nvPicPr>
        <p:blipFill rotWithShape="1">
          <a:blip r:embed="rId4"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5"/>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6"/>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Introduction</a:t>
            </a:r>
            <a:endParaRPr lang="en-US" altLang="zh-CN"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7"/>
            </p:custDataLst>
          </p:nvPr>
        </p:nvPicPr>
        <p:blipFill rotWithShape="1">
          <a:blip r:embed="rId8"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9"/>
            </p:custDataLst>
          </p:nvPr>
        </p:nvPicPr>
        <p:blipFill>
          <a:blip r:embed="rId10"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11"/>
          <a:stretch>
            <a:fillRect/>
          </a:stretch>
        </p:blipFill>
        <p:spPr>
          <a:xfrm>
            <a:off x="110048" y="930259"/>
            <a:ext cx="5505733" cy="3899100"/>
          </a:xfrm>
          <a:prstGeom prst="rect">
            <a:avLst/>
          </a:prstGeom>
        </p:spPr>
      </p:pic>
      <p:pic>
        <p:nvPicPr>
          <p:cNvPr id="1026" name="Picture 2" descr="“google三驾马车”的图片搜索结果"/>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3334" y="3042551"/>
            <a:ext cx="2936760" cy="1778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
                                        <p:tgtEl>
                                          <p:spTgt spid="1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
                                        <p:tgtEl>
                                          <p:spTgt spid="39"/>
                                        </p:tgtEl>
                                      </p:cBhvr>
                                    </p:animEffect>
                                  </p:childTnLst>
                                </p:cTn>
                              </p:par>
                              <p:par>
                                <p:cTn id="17" presetID="10"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
                                        <p:tgtEl>
                                          <p:spTgt spid="2"/>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
                                        <p:tgtEl>
                                          <p:spTgt spid="40"/>
                                        </p:tgtEl>
                                      </p:cBhvr>
                                    </p:animEffect>
                                  </p:childTnLst>
                                </p:cTn>
                              </p:par>
                              <p:par>
                                <p:cTn id="23" presetID="10" presetClass="entr" presetSubtype="0" fill="hold" nodeType="withEffect">
                                  <p:stCondLst>
                                    <p:cond delay="19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
                                        <p:tgtEl>
                                          <p:spTgt spid="15"/>
                                        </p:tgtEl>
                                      </p:cBhvr>
                                    </p:animEffect>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500" fill="hold"/>
                                        <p:tgtEl>
                                          <p:spTgt spid="1026"/>
                                        </p:tgtEl>
                                        <p:attrNameLst>
                                          <p:attrName>ppt_x</p:attrName>
                                        </p:attrNameLst>
                                      </p:cBhvr>
                                      <p:tavLst>
                                        <p:tav tm="0">
                                          <p:val>
                                            <p:strVal val="#ppt_x"/>
                                          </p:val>
                                        </p:tav>
                                        <p:tav tm="100000">
                                          <p:val>
                                            <p:strVal val="#ppt_x"/>
                                          </p:val>
                                        </p:tav>
                                      </p:tavLst>
                                    </p:anim>
                                    <p:anim calcmode="lin" valueType="num">
                                      <p:cBhvr additive="base">
                                        <p:cTn id="3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autoUpdateAnimBg="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4"/>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5"/>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Introduction</a:t>
            </a:r>
            <a:endParaRPr lang="en-US" altLang="zh-CN"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10"/>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nvGrpSpPr>
          <p:cNvPr id="30" name="PA_组合 29"/>
          <p:cNvGrpSpPr/>
          <p:nvPr>
            <p:custDataLst>
              <p:tags r:id="rId11"/>
            </p:custDataLst>
          </p:nvPr>
        </p:nvGrpSpPr>
        <p:grpSpPr>
          <a:xfrm>
            <a:off x="4227471" y="920158"/>
            <a:ext cx="673487" cy="673487"/>
            <a:chOff x="4107785" y="1092789"/>
            <a:chExt cx="912019" cy="912019"/>
          </a:xfrm>
        </p:grpSpPr>
        <p:sp>
          <p:nvSpPr>
            <p:cNvPr id="31" name="椭圆 30"/>
            <p:cNvSpPr/>
            <p:nvPr/>
          </p:nvSpPr>
          <p:spPr>
            <a:xfrm>
              <a:off x="4107785" y="1092789"/>
              <a:ext cx="912019" cy="912019"/>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effectLst>
                  <a:outerShdw blurRad="38100" dist="38100" dir="2700000" algn="tl">
                    <a:srgbClr val="000000">
                      <a:alpha val="43137"/>
                    </a:srgbClr>
                  </a:outerShdw>
                </a:effectLst>
              </a:endParaRPr>
            </a:p>
          </p:txBody>
        </p:sp>
        <p:sp>
          <p:nvSpPr>
            <p:cNvPr id="38" name="椭圆 37"/>
            <p:cNvSpPr/>
            <p:nvPr/>
          </p:nvSpPr>
          <p:spPr>
            <a:xfrm>
              <a:off x="4215043" y="1200047"/>
              <a:ext cx="697503" cy="697503"/>
            </a:xfrm>
            <a:prstGeom prst="ellipse">
              <a:avLst/>
            </a:prstGeom>
            <a:solidFill>
              <a:srgbClr val="0A4776"/>
            </a:soli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PA_组合 22"/>
          <p:cNvGrpSpPr/>
          <p:nvPr>
            <p:custDataLst>
              <p:tags r:id="rId12"/>
            </p:custDataLst>
          </p:nvPr>
        </p:nvGrpSpPr>
        <p:grpSpPr>
          <a:xfrm>
            <a:off x="4306676" y="4198745"/>
            <a:ext cx="540000" cy="67229"/>
            <a:chOff x="5342615" y="6257925"/>
            <a:chExt cx="1468948" cy="182880"/>
          </a:xfrm>
          <a:solidFill>
            <a:srgbClr val="0A4776"/>
          </a:solidFill>
        </p:grpSpPr>
        <p:sp>
          <p:nvSpPr>
            <p:cNvPr id="40" name="Oval 23"/>
            <p:cNvSpPr>
              <a:spLocks noChangeAspect="1"/>
            </p:cNvSpPr>
            <p:nvPr/>
          </p:nvSpPr>
          <p:spPr>
            <a:xfrm>
              <a:off x="5342615"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1" name="Oval 24"/>
            <p:cNvSpPr>
              <a:spLocks noChangeAspect="1"/>
            </p:cNvSpPr>
            <p:nvPr/>
          </p:nvSpPr>
          <p:spPr>
            <a:xfrm>
              <a:off x="5664132"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2" name="Oval 25"/>
            <p:cNvSpPr>
              <a:spLocks noChangeAspect="1"/>
            </p:cNvSpPr>
            <p:nvPr/>
          </p:nvSpPr>
          <p:spPr>
            <a:xfrm>
              <a:off x="5985649"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7" name="Oval 26"/>
            <p:cNvSpPr>
              <a:spLocks noChangeAspect="1"/>
            </p:cNvSpPr>
            <p:nvPr/>
          </p:nvSpPr>
          <p:spPr>
            <a:xfrm>
              <a:off x="6307166"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sp>
          <p:nvSpPr>
            <p:cNvPr id="48" name="Oval 27"/>
            <p:cNvSpPr>
              <a:spLocks noChangeAspect="1"/>
            </p:cNvSpPr>
            <p:nvPr/>
          </p:nvSpPr>
          <p:spPr>
            <a:xfrm>
              <a:off x="6628683" y="6257925"/>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sz="1400">
                <a:solidFill>
                  <a:srgbClr val="FFFFFF"/>
                </a:solidFill>
              </a:endParaRPr>
            </a:p>
          </p:txBody>
        </p:sp>
      </p:grpSp>
      <p:sp>
        <p:nvSpPr>
          <p:cNvPr id="49" name="PA_TextPlaceholder 32"/>
          <p:cNvSpPr txBox="1"/>
          <p:nvPr>
            <p:custDataLst>
              <p:tags r:id="rId13"/>
            </p:custDataLst>
          </p:nvPr>
        </p:nvSpPr>
        <p:spPr>
          <a:xfrm>
            <a:off x="3425244" y="2334227"/>
            <a:ext cx="5443869" cy="15656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b="1" dirty="0">
                <a:solidFill>
                  <a:srgbClr val="262626"/>
                </a:solidFill>
                <a:latin typeface="+mn-lt"/>
              </a:rPr>
              <a:t>High performance</a:t>
            </a:r>
            <a:endParaRPr lang="en-US" sz="2000" dirty="0">
              <a:solidFill>
                <a:srgbClr val="262626"/>
              </a:solidFill>
              <a:latin typeface="+mn-lt"/>
            </a:endParaRPr>
          </a:p>
          <a:p>
            <a:pPr>
              <a:lnSpc>
                <a:spcPct val="100000"/>
              </a:lnSpc>
            </a:pPr>
            <a:r>
              <a:rPr lang="en-US" sz="2000" b="1" dirty="0">
                <a:solidFill>
                  <a:srgbClr val="262626"/>
                </a:solidFill>
                <a:latin typeface="+mn-lt"/>
              </a:rPr>
              <a:t>High reliability</a:t>
            </a:r>
            <a:endParaRPr lang="en-US" sz="2000" b="1" dirty="0">
              <a:solidFill>
                <a:srgbClr val="262626"/>
              </a:solidFill>
              <a:latin typeface="+mn-lt"/>
            </a:endParaRPr>
          </a:p>
          <a:p>
            <a:pPr>
              <a:lnSpc>
                <a:spcPct val="100000"/>
              </a:lnSpc>
            </a:pPr>
            <a:r>
              <a:rPr lang="en-US" sz="2000" b="1" dirty="0">
                <a:solidFill>
                  <a:srgbClr val="262626"/>
                </a:solidFill>
                <a:latin typeface="+mn-lt"/>
              </a:rPr>
              <a:t>High availability </a:t>
            </a:r>
            <a:endParaRPr lang="en-US" sz="2000" b="1" dirty="0">
              <a:solidFill>
                <a:srgbClr val="262626"/>
              </a:solidFill>
              <a:latin typeface="+mn-lt"/>
            </a:endParaRPr>
          </a:p>
          <a:p>
            <a:pPr>
              <a:lnSpc>
                <a:spcPct val="100000"/>
              </a:lnSpc>
            </a:pPr>
            <a:r>
              <a:rPr lang="en-US" sz="2000" b="1" dirty="0">
                <a:solidFill>
                  <a:srgbClr val="262626"/>
                </a:solidFill>
                <a:latin typeface="+mn-lt"/>
              </a:rPr>
              <a:t>Special design for Google</a:t>
            </a:r>
            <a:endParaRPr lang="en-US" sz="2000" b="1" dirty="0">
              <a:solidFill>
                <a:srgbClr val="262626"/>
              </a:solidFill>
              <a:latin typeface="+mn-lt"/>
            </a:endParaRPr>
          </a:p>
        </p:txBody>
      </p:sp>
      <p:sp>
        <p:nvSpPr>
          <p:cNvPr id="50" name="PA_TextPlaceholder 33"/>
          <p:cNvSpPr txBox="1"/>
          <p:nvPr>
            <p:custDataLst>
              <p:tags r:id="rId14"/>
            </p:custDataLst>
          </p:nvPr>
        </p:nvSpPr>
        <p:spPr>
          <a:xfrm>
            <a:off x="3224541" y="1874674"/>
            <a:ext cx="2694932" cy="31202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800" b="1" dirty="0">
                <a:solidFill>
                  <a:srgbClr val="0A4776"/>
                </a:solidFill>
                <a:latin typeface="微软雅黑" panose="020B0503020204020204" pitchFamily="34" charset="-122"/>
                <a:ea typeface="微软雅黑" panose="020B0503020204020204" pitchFamily="34" charset="-122"/>
              </a:rPr>
              <a:t>Why GFS?</a:t>
            </a:r>
            <a:endParaRPr lang="en-AU" sz="1800" b="1" dirty="0">
              <a:solidFill>
                <a:srgbClr val="0A4776"/>
              </a:solidFill>
              <a:latin typeface="微软雅黑" panose="020B0503020204020204" pitchFamily="34" charset="-122"/>
              <a:ea typeface="微软雅黑" panose="020B0503020204020204" pitchFamily="34" charset="-122"/>
            </a:endParaRPr>
          </a:p>
        </p:txBody>
      </p:sp>
      <p:sp>
        <p:nvSpPr>
          <p:cNvPr id="52" name="PA_任意多边形 14"/>
          <p:cNvSpPr>
            <a:spLocks noEditPoints="1"/>
          </p:cNvSpPr>
          <p:nvPr>
            <p:custDataLst>
              <p:tags r:id="rId15"/>
            </p:custDataLst>
          </p:nvPr>
        </p:nvSpPr>
        <p:spPr bwMode="auto">
          <a:xfrm>
            <a:off x="4437161" y="1105905"/>
            <a:ext cx="269692" cy="301994"/>
          </a:xfrm>
          <a:custGeom>
            <a:avLst/>
            <a:gdLst>
              <a:gd name="T0" fmla="*/ 324 w 885"/>
              <a:gd name="T1" fmla="*/ 398 h 991"/>
              <a:gd name="T2" fmla="*/ 367 w 885"/>
              <a:gd name="T3" fmla="*/ 480 h 991"/>
              <a:gd name="T4" fmla="*/ 413 w 885"/>
              <a:gd name="T5" fmla="*/ 511 h 991"/>
              <a:gd name="T6" fmla="*/ 443 w 885"/>
              <a:gd name="T7" fmla="*/ 517 h 991"/>
              <a:gd name="T8" fmla="*/ 457 w 885"/>
              <a:gd name="T9" fmla="*/ 517 h 991"/>
              <a:gd name="T10" fmla="*/ 511 w 885"/>
              <a:gd name="T11" fmla="*/ 496 h 991"/>
              <a:gd name="T12" fmla="*/ 547 w 885"/>
              <a:gd name="T13" fmla="*/ 453 h 991"/>
              <a:gd name="T14" fmla="*/ 584 w 885"/>
              <a:gd name="T15" fmla="*/ 327 h 991"/>
              <a:gd name="T16" fmla="*/ 582 w 885"/>
              <a:gd name="T17" fmla="*/ 273 h 991"/>
              <a:gd name="T18" fmla="*/ 543 w 885"/>
              <a:gd name="T19" fmla="*/ 229 h 991"/>
              <a:gd name="T20" fmla="*/ 432 w 885"/>
              <a:gd name="T21" fmla="*/ 244 h 991"/>
              <a:gd name="T22" fmla="*/ 344 w 885"/>
              <a:gd name="T23" fmla="*/ 227 h 991"/>
              <a:gd name="T24" fmla="*/ 307 w 885"/>
              <a:gd name="T25" fmla="*/ 263 h 991"/>
              <a:gd name="T26" fmla="*/ 309 w 885"/>
              <a:gd name="T27" fmla="*/ 332 h 991"/>
              <a:gd name="T28" fmla="*/ 430 w 885"/>
              <a:gd name="T29" fmla="*/ 669 h 991"/>
              <a:gd name="T30" fmla="*/ 361 w 885"/>
              <a:gd name="T31" fmla="*/ 784 h 991"/>
              <a:gd name="T32" fmla="*/ 303 w 885"/>
              <a:gd name="T33" fmla="*/ 649 h 991"/>
              <a:gd name="T34" fmla="*/ 226 w 885"/>
              <a:gd name="T35" fmla="*/ 601 h 991"/>
              <a:gd name="T36" fmla="*/ 46 w 885"/>
              <a:gd name="T37" fmla="*/ 688 h 991"/>
              <a:gd name="T38" fmla="*/ 11 w 885"/>
              <a:gd name="T39" fmla="*/ 813 h 991"/>
              <a:gd name="T40" fmla="*/ 0 w 885"/>
              <a:gd name="T41" fmla="*/ 932 h 991"/>
              <a:gd name="T42" fmla="*/ 228 w 885"/>
              <a:gd name="T43" fmla="*/ 976 h 991"/>
              <a:gd name="T44" fmla="*/ 451 w 885"/>
              <a:gd name="T45" fmla="*/ 991 h 991"/>
              <a:gd name="T46" fmla="*/ 670 w 885"/>
              <a:gd name="T47" fmla="*/ 976 h 991"/>
              <a:gd name="T48" fmla="*/ 885 w 885"/>
              <a:gd name="T49" fmla="*/ 932 h 991"/>
              <a:gd name="T50" fmla="*/ 874 w 885"/>
              <a:gd name="T51" fmla="*/ 813 h 991"/>
              <a:gd name="T52" fmla="*/ 837 w 885"/>
              <a:gd name="T53" fmla="*/ 688 h 991"/>
              <a:gd name="T54" fmla="*/ 755 w 885"/>
              <a:gd name="T55" fmla="*/ 640 h 991"/>
              <a:gd name="T56" fmla="*/ 593 w 885"/>
              <a:gd name="T57" fmla="*/ 580 h 991"/>
              <a:gd name="T58" fmla="*/ 576 w 885"/>
              <a:gd name="T59" fmla="*/ 678 h 991"/>
              <a:gd name="T60" fmla="*/ 522 w 885"/>
              <a:gd name="T61" fmla="*/ 801 h 991"/>
              <a:gd name="T62" fmla="*/ 476 w 885"/>
              <a:gd name="T63" fmla="*/ 632 h 991"/>
              <a:gd name="T64" fmla="*/ 655 w 885"/>
              <a:gd name="T65" fmla="*/ 213 h 991"/>
              <a:gd name="T66" fmla="*/ 653 w 885"/>
              <a:gd name="T67" fmla="*/ 244 h 991"/>
              <a:gd name="T68" fmla="*/ 664 w 885"/>
              <a:gd name="T69" fmla="*/ 259 h 991"/>
              <a:gd name="T70" fmla="*/ 672 w 885"/>
              <a:gd name="T71" fmla="*/ 265 h 991"/>
              <a:gd name="T72" fmla="*/ 678 w 885"/>
              <a:gd name="T73" fmla="*/ 307 h 991"/>
              <a:gd name="T74" fmla="*/ 668 w 885"/>
              <a:gd name="T75" fmla="*/ 373 h 991"/>
              <a:gd name="T76" fmla="*/ 628 w 885"/>
              <a:gd name="T77" fmla="*/ 407 h 991"/>
              <a:gd name="T78" fmla="*/ 593 w 885"/>
              <a:gd name="T79" fmla="*/ 494 h 991"/>
              <a:gd name="T80" fmla="*/ 543 w 885"/>
              <a:gd name="T81" fmla="*/ 546 h 991"/>
              <a:gd name="T82" fmla="*/ 482 w 885"/>
              <a:gd name="T83" fmla="*/ 571 h 991"/>
              <a:gd name="T84" fmla="*/ 451 w 885"/>
              <a:gd name="T85" fmla="*/ 576 h 991"/>
              <a:gd name="T86" fmla="*/ 420 w 885"/>
              <a:gd name="T87" fmla="*/ 574 h 991"/>
              <a:gd name="T88" fmla="*/ 359 w 885"/>
              <a:gd name="T89" fmla="*/ 551 h 991"/>
              <a:gd name="T90" fmla="*/ 307 w 885"/>
              <a:gd name="T91" fmla="*/ 498 h 991"/>
              <a:gd name="T92" fmla="*/ 267 w 885"/>
              <a:gd name="T93" fmla="*/ 413 h 991"/>
              <a:gd name="T94" fmla="*/ 224 w 885"/>
              <a:gd name="T95" fmla="*/ 377 h 991"/>
              <a:gd name="T96" fmla="*/ 213 w 885"/>
              <a:gd name="T97" fmla="*/ 311 h 991"/>
              <a:gd name="T98" fmla="*/ 219 w 885"/>
              <a:gd name="T99" fmla="*/ 269 h 991"/>
              <a:gd name="T100" fmla="*/ 232 w 885"/>
              <a:gd name="T101" fmla="*/ 259 h 991"/>
              <a:gd name="T102" fmla="*/ 234 w 885"/>
              <a:gd name="T103" fmla="*/ 213 h 991"/>
              <a:gd name="T104" fmla="*/ 236 w 885"/>
              <a:gd name="T105" fmla="*/ 171 h 991"/>
              <a:gd name="T106" fmla="*/ 251 w 885"/>
              <a:gd name="T107" fmla="*/ 102 h 991"/>
              <a:gd name="T108" fmla="*/ 276 w 885"/>
              <a:gd name="T109" fmla="*/ 65 h 991"/>
              <a:gd name="T110" fmla="*/ 355 w 885"/>
              <a:gd name="T111" fmla="*/ 13 h 991"/>
              <a:gd name="T112" fmla="*/ 470 w 885"/>
              <a:gd name="T113" fmla="*/ 2 h 991"/>
              <a:gd name="T114" fmla="*/ 576 w 885"/>
              <a:gd name="T115" fmla="*/ 29 h 991"/>
              <a:gd name="T116" fmla="*/ 641 w 885"/>
              <a:gd name="T117" fmla="*/ 86 h 991"/>
              <a:gd name="T118" fmla="*/ 655 w 885"/>
              <a:gd name="T119" fmla="*/ 1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5" h="991">
                <a:moveTo>
                  <a:pt x="309" y="332"/>
                </a:moveTo>
                <a:lnTo>
                  <a:pt x="309" y="332"/>
                </a:lnTo>
                <a:lnTo>
                  <a:pt x="315" y="365"/>
                </a:lnTo>
                <a:lnTo>
                  <a:pt x="324" y="398"/>
                </a:lnTo>
                <a:lnTo>
                  <a:pt x="336" y="428"/>
                </a:lnTo>
                <a:lnTo>
                  <a:pt x="351" y="455"/>
                </a:lnTo>
                <a:lnTo>
                  <a:pt x="359" y="467"/>
                </a:lnTo>
                <a:lnTo>
                  <a:pt x="367" y="480"/>
                </a:lnTo>
                <a:lnTo>
                  <a:pt x="378" y="488"/>
                </a:lnTo>
                <a:lnTo>
                  <a:pt x="388" y="496"/>
                </a:lnTo>
                <a:lnTo>
                  <a:pt x="401" y="505"/>
                </a:lnTo>
                <a:lnTo>
                  <a:pt x="413" y="511"/>
                </a:lnTo>
                <a:lnTo>
                  <a:pt x="428" y="515"/>
                </a:lnTo>
                <a:lnTo>
                  <a:pt x="443" y="517"/>
                </a:lnTo>
                <a:lnTo>
                  <a:pt x="443" y="517"/>
                </a:lnTo>
                <a:lnTo>
                  <a:pt x="443" y="517"/>
                </a:lnTo>
                <a:lnTo>
                  <a:pt x="451" y="517"/>
                </a:lnTo>
                <a:lnTo>
                  <a:pt x="451" y="517"/>
                </a:lnTo>
                <a:lnTo>
                  <a:pt x="457" y="517"/>
                </a:lnTo>
                <a:lnTo>
                  <a:pt x="457" y="517"/>
                </a:lnTo>
                <a:lnTo>
                  <a:pt x="474" y="513"/>
                </a:lnTo>
                <a:lnTo>
                  <a:pt x="486" y="509"/>
                </a:lnTo>
                <a:lnTo>
                  <a:pt x="499" y="503"/>
                </a:lnTo>
                <a:lnTo>
                  <a:pt x="511" y="496"/>
                </a:lnTo>
                <a:lnTo>
                  <a:pt x="522" y="486"/>
                </a:lnTo>
                <a:lnTo>
                  <a:pt x="530" y="475"/>
                </a:lnTo>
                <a:lnTo>
                  <a:pt x="541" y="465"/>
                </a:lnTo>
                <a:lnTo>
                  <a:pt x="547" y="453"/>
                </a:lnTo>
                <a:lnTo>
                  <a:pt x="559" y="425"/>
                </a:lnTo>
                <a:lnTo>
                  <a:pt x="570" y="394"/>
                </a:lnTo>
                <a:lnTo>
                  <a:pt x="578" y="361"/>
                </a:lnTo>
                <a:lnTo>
                  <a:pt x="584" y="327"/>
                </a:lnTo>
                <a:lnTo>
                  <a:pt x="578" y="327"/>
                </a:lnTo>
                <a:lnTo>
                  <a:pt x="578" y="327"/>
                </a:lnTo>
                <a:lnTo>
                  <a:pt x="582" y="300"/>
                </a:lnTo>
                <a:lnTo>
                  <a:pt x="582" y="273"/>
                </a:lnTo>
                <a:lnTo>
                  <a:pt x="580" y="246"/>
                </a:lnTo>
                <a:lnTo>
                  <a:pt x="574" y="219"/>
                </a:lnTo>
                <a:lnTo>
                  <a:pt x="574" y="219"/>
                </a:lnTo>
                <a:lnTo>
                  <a:pt x="543" y="229"/>
                </a:lnTo>
                <a:lnTo>
                  <a:pt x="518" y="236"/>
                </a:lnTo>
                <a:lnTo>
                  <a:pt x="486" y="242"/>
                </a:lnTo>
                <a:lnTo>
                  <a:pt x="451" y="244"/>
                </a:lnTo>
                <a:lnTo>
                  <a:pt x="432" y="244"/>
                </a:lnTo>
                <a:lnTo>
                  <a:pt x="411" y="242"/>
                </a:lnTo>
                <a:lnTo>
                  <a:pt x="390" y="238"/>
                </a:lnTo>
                <a:lnTo>
                  <a:pt x="367" y="234"/>
                </a:lnTo>
                <a:lnTo>
                  <a:pt x="344" y="227"/>
                </a:lnTo>
                <a:lnTo>
                  <a:pt x="322" y="219"/>
                </a:lnTo>
                <a:lnTo>
                  <a:pt x="322" y="219"/>
                </a:lnTo>
                <a:lnTo>
                  <a:pt x="311" y="248"/>
                </a:lnTo>
                <a:lnTo>
                  <a:pt x="307" y="263"/>
                </a:lnTo>
                <a:lnTo>
                  <a:pt x="307" y="275"/>
                </a:lnTo>
                <a:lnTo>
                  <a:pt x="307" y="302"/>
                </a:lnTo>
                <a:lnTo>
                  <a:pt x="311" y="332"/>
                </a:lnTo>
                <a:lnTo>
                  <a:pt x="309" y="332"/>
                </a:lnTo>
                <a:lnTo>
                  <a:pt x="309" y="332"/>
                </a:lnTo>
                <a:close/>
                <a:moveTo>
                  <a:pt x="428" y="632"/>
                </a:moveTo>
                <a:lnTo>
                  <a:pt x="413" y="657"/>
                </a:lnTo>
                <a:lnTo>
                  <a:pt x="430" y="669"/>
                </a:lnTo>
                <a:lnTo>
                  <a:pt x="397" y="838"/>
                </a:lnTo>
                <a:lnTo>
                  <a:pt x="397" y="838"/>
                </a:lnTo>
                <a:lnTo>
                  <a:pt x="378" y="813"/>
                </a:lnTo>
                <a:lnTo>
                  <a:pt x="361" y="784"/>
                </a:lnTo>
                <a:lnTo>
                  <a:pt x="344" y="753"/>
                </a:lnTo>
                <a:lnTo>
                  <a:pt x="328" y="719"/>
                </a:lnTo>
                <a:lnTo>
                  <a:pt x="315" y="684"/>
                </a:lnTo>
                <a:lnTo>
                  <a:pt x="303" y="649"/>
                </a:lnTo>
                <a:lnTo>
                  <a:pt x="294" y="613"/>
                </a:lnTo>
                <a:lnTo>
                  <a:pt x="290" y="580"/>
                </a:lnTo>
                <a:lnTo>
                  <a:pt x="290" y="580"/>
                </a:lnTo>
                <a:lnTo>
                  <a:pt x="226" y="601"/>
                </a:lnTo>
                <a:lnTo>
                  <a:pt x="163" y="628"/>
                </a:lnTo>
                <a:lnTo>
                  <a:pt x="105" y="657"/>
                </a:lnTo>
                <a:lnTo>
                  <a:pt x="46" y="688"/>
                </a:lnTo>
                <a:lnTo>
                  <a:pt x="46" y="688"/>
                </a:lnTo>
                <a:lnTo>
                  <a:pt x="34" y="719"/>
                </a:lnTo>
                <a:lnTo>
                  <a:pt x="23" y="751"/>
                </a:lnTo>
                <a:lnTo>
                  <a:pt x="15" y="782"/>
                </a:lnTo>
                <a:lnTo>
                  <a:pt x="11" y="813"/>
                </a:lnTo>
                <a:lnTo>
                  <a:pt x="7" y="845"/>
                </a:lnTo>
                <a:lnTo>
                  <a:pt x="5" y="876"/>
                </a:lnTo>
                <a:lnTo>
                  <a:pt x="0" y="932"/>
                </a:lnTo>
                <a:lnTo>
                  <a:pt x="0" y="932"/>
                </a:lnTo>
                <a:lnTo>
                  <a:pt x="57" y="947"/>
                </a:lnTo>
                <a:lnTo>
                  <a:pt x="115" y="959"/>
                </a:lnTo>
                <a:lnTo>
                  <a:pt x="171" y="968"/>
                </a:lnTo>
                <a:lnTo>
                  <a:pt x="228" y="976"/>
                </a:lnTo>
                <a:lnTo>
                  <a:pt x="284" y="982"/>
                </a:lnTo>
                <a:lnTo>
                  <a:pt x="340" y="986"/>
                </a:lnTo>
                <a:lnTo>
                  <a:pt x="397" y="991"/>
                </a:lnTo>
                <a:lnTo>
                  <a:pt x="451" y="991"/>
                </a:lnTo>
                <a:lnTo>
                  <a:pt x="507" y="991"/>
                </a:lnTo>
                <a:lnTo>
                  <a:pt x="561" y="989"/>
                </a:lnTo>
                <a:lnTo>
                  <a:pt x="616" y="982"/>
                </a:lnTo>
                <a:lnTo>
                  <a:pt x="670" y="976"/>
                </a:lnTo>
                <a:lnTo>
                  <a:pt x="724" y="968"/>
                </a:lnTo>
                <a:lnTo>
                  <a:pt x="776" y="959"/>
                </a:lnTo>
                <a:lnTo>
                  <a:pt x="830" y="947"/>
                </a:lnTo>
                <a:lnTo>
                  <a:pt x="885" y="932"/>
                </a:lnTo>
                <a:lnTo>
                  <a:pt x="885" y="932"/>
                </a:lnTo>
                <a:lnTo>
                  <a:pt x="880" y="876"/>
                </a:lnTo>
                <a:lnTo>
                  <a:pt x="878" y="845"/>
                </a:lnTo>
                <a:lnTo>
                  <a:pt x="874" y="813"/>
                </a:lnTo>
                <a:lnTo>
                  <a:pt x="868" y="782"/>
                </a:lnTo>
                <a:lnTo>
                  <a:pt x="862" y="751"/>
                </a:lnTo>
                <a:lnTo>
                  <a:pt x="851" y="719"/>
                </a:lnTo>
                <a:lnTo>
                  <a:pt x="837" y="688"/>
                </a:lnTo>
                <a:lnTo>
                  <a:pt x="837" y="688"/>
                </a:lnTo>
                <a:lnTo>
                  <a:pt x="812" y="672"/>
                </a:lnTo>
                <a:lnTo>
                  <a:pt x="785" y="657"/>
                </a:lnTo>
                <a:lnTo>
                  <a:pt x="755" y="640"/>
                </a:lnTo>
                <a:lnTo>
                  <a:pt x="726" y="628"/>
                </a:lnTo>
                <a:lnTo>
                  <a:pt x="695" y="613"/>
                </a:lnTo>
                <a:lnTo>
                  <a:pt x="661" y="601"/>
                </a:lnTo>
                <a:lnTo>
                  <a:pt x="593" y="580"/>
                </a:lnTo>
                <a:lnTo>
                  <a:pt x="593" y="580"/>
                </a:lnTo>
                <a:lnTo>
                  <a:pt x="588" y="611"/>
                </a:lnTo>
                <a:lnTo>
                  <a:pt x="584" y="644"/>
                </a:lnTo>
                <a:lnTo>
                  <a:pt x="576" y="678"/>
                </a:lnTo>
                <a:lnTo>
                  <a:pt x="566" y="709"/>
                </a:lnTo>
                <a:lnTo>
                  <a:pt x="553" y="740"/>
                </a:lnTo>
                <a:lnTo>
                  <a:pt x="538" y="772"/>
                </a:lnTo>
                <a:lnTo>
                  <a:pt x="522" y="801"/>
                </a:lnTo>
                <a:lnTo>
                  <a:pt x="505" y="828"/>
                </a:lnTo>
                <a:lnTo>
                  <a:pt x="474" y="669"/>
                </a:lnTo>
                <a:lnTo>
                  <a:pt x="490" y="657"/>
                </a:lnTo>
                <a:lnTo>
                  <a:pt x="476" y="632"/>
                </a:lnTo>
                <a:lnTo>
                  <a:pt x="428" y="632"/>
                </a:lnTo>
                <a:lnTo>
                  <a:pt x="428" y="632"/>
                </a:lnTo>
                <a:close/>
                <a:moveTo>
                  <a:pt x="655" y="213"/>
                </a:moveTo>
                <a:lnTo>
                  <a:pt x="655" y="213"/>
                </a:lnTo>
                <a:lnTo>
                  <a:pt x="655" y="227"/>
                </a:lnTo>
                <a:lnTo>
                  <a:pt x="655" y="227"/>
                </a:lnTo>
                <a:lnTo>
                  <a:pt x="655" y="227"/>
                </a:lnTo>
                <a:lnTo>
                  <a:pt x="653" y="244"/>
                </a:lnTo>
                <a:lnTo>
                  <a:pt x="651" y="254"/>
                </a:lnTo>
                <a:lnTo>
                  <a:pt x="651" y="254"/>
                </a:lnTo>
                <a:lnTo>
                  <a:pt x="657" y="257"/>
                </a:lnTo>
                <a:lnTo>
                  <a:pt x="664" y="259"/>
                </a:lnTo>
                <a:lnTo>
                  <a:pt x="664" y="259"/>
                </a:lnTo>
                <a:lnTo>
                  <a:pt x="664" y="259"/>
                </a:lnTo>
                <a:lnTo>
                  <a:pt x="668" y="261"/>
                </a:lnTo>
                <a:lnTo>
                  <a:pt x="672" y="265"/>
                </a:lnTo>
                <a:lnTo>
                  <a:pt x="676" y="277"/>
                </a:lnTo>
                <a:lnTo>
                  <a:pt x="678" y="292"/>
                </a:lnTo>
                <a:lnTo>
                  <a:pt x="678" y="307"/>
                </a:lnTo>
                <a:lnTo>
                  <a:pt x="678" y="307"/>
                </a:lnTo>
                <a:lnTo>
                  <a:pt x="676" y="327"/>
                </a:lnTo>
                <a:lnTo>
                  <a:pt x="672" y="348"/>
                </a:lnTo>
                <a:lnTo>
                  <a:pt x="668" y="373"/>
                </a:lnTo>
                <a:lnTo>
                  <a:pt x="668" y="373"/>
                </a:lnTo>
                <a:lnTo>
                  <a:pt x="659" y="384"/>
                </a:lnTo>
                <a:lnTo>
                  <a:pt x="649" y="394"/>
                </a:lnTo>
                <a:lnTo>
                  <a:pt x="639" y="400"/>
                </a:lnTo>
                <a:lnTo>
                  <a:pt x="628" y="407"/>
                </a:lnTo>
                <a:lnTo>
                  <a:pt x="628" y="407"/>
                </a:lnTo>
                <a:lnTo>
                  <a:pt x="620" y="438"/>
                </a:lnTo>
                <a:lnTo>
                  <a:pt x="607" y="467"/>
                </a:lnTo>
                <a:lnTo>
                  <a:pt x="593" y="494"/>
                </a:lnTo>
                <a:lnTo>
                  <a:pt x="574" y="517"/>
                </a:lnTo>
                <a:lnTo>
                  <a:pt x="566" y="528"/>
                </a:lnTo>
                <a:lnTo>
                  <a:pt x="553" y="538"/>
                </a:lnTo>
                <a:lnTo>
                  <a:pt x="543" y="546"/>
                </a:lnTo>
                <a:lnTo>
                  <a:pt x="528" y="555"/>
                </a:lnTo>
                <a:lnTo>
                  <a:pt x="516" y="561"/>
                </a:lnTo>
                <a:lnTo>
                  <a:pt x="499" y="567"/>
                </a:lnTo>
                <a:lnTo>
                  <a:pt x="482" y="571"/>
                </a:lnTo>
                <a:lnTo>
                  <a:pt x="465" y="576"/>
                </a:lnTo>
                <a:lnTo>
                  <a:pt x="465" y="576"/>
                </a:lnTo>
                <a:lnTo>
                  <a:pt x="451" y="576"/>
                </a:lnTo>
                <a:lnTo>
                  <a:pt x="451" y="576"/>
                </a:lnTo>
                <a:lnTo>
                  <a:pt x="436" y="576"/>
                </a:lnTo>
                <a:lnTo>
                  <a:pt x="436" y="576"/>
                </a:lnTo>
                <a:lnTo>
                  <a:pt x="436" y="576"/>
                </a:lnTo>
                <a:lnTo>
                  <a:pt x="420" y="574"/>
                </a:lnTo>
                <a:lnTo>
                  <a:pt x="403" y="569"/>
                </a:lnTo>
                <a:lnTo>
                  <a:pt x="388" y="563"/>
                </a:lnTo>
                <a:lnTo>
                  <a:pt x="374" y="557"/>
                </a:lnTo>
                <a:lnTo>
                  <a:pt x="359" y="551"/>
                </a:lnTo>
                <a:lnTo>
                  <a:pt x="347" y="542"/>
                </a:lnTo>
                <a:lnTo>
                  <a:pt x="336" y="532"/>
                </a:lnTo>
                <a:lnTo>
                  <a:pt x="326" y="521"/>
                </a:lnTo>
                <a:lnTo>
                  <a:pt x="307" y="498"/>
                </a:lnTo>
                <a:lnTo>
                  <a:pt x="290" y="471"/>
                </a:lnTo>
                <a:lnTo>
                  <a:pt x="278" y="444"/>
                </a:lnTo>
                <a:lnTo>
                  <a:pt x="267" y="413"/>
                </a:lnTo>
                <a:lnTo>
                  <a:pt x="267" y="413"/>
                </a:lnTo>
                <a:lnTo>
                  <a:pt x="257" y="407"/>
                </a:lnTo>
                <a:lnTo>
                  <a:pt x="244" y="398"/>
                </a:lnTo>
                <a:lnTo>
                  <a:pt x="232" y="390"/>
                </a:lnTo>
                <a:lnTo>
                  <a:pt x="224" y="377"/>
                </a:lnTo>
                <a:lnTo>
                  <a:pt x="224" y="377"/>
                </a:lnTo>
                <a:lnTo>
                  <a:pt x="217" y="350"/>
                </a:lnTo>
                <a:lnTo>
                  <a:pt x="215" y="332"/>
                </a:lnTo>
                <a:lnTo>
                  <a:pt x="213" y="311"/>
                </a:lnTo>
                <a:lnTo>
                  <a:pt x="213" y="311"/>
                </a:lnTo>
                <a:lnTo>
                  <a:pt x="213" y="294"/>
                </a:lnTo>
                <a:lnTo>
                  <a:pt x="215" y="279"/>
                </a:lnTo>
                <a:lnTo>
                  <a:pt x="219" y="269"/>
                </a:lnTo>
                <a:lnTo>
                  <a:pt x="224" y="265"/>
                </a:lnTo>
                <a:lnTo>
                  <a:pt x="228" y="261"/>
                </a:lnTo>
                <a:lnTo>
                  <a:pt x="228" y="261"/>
                </a:lnTo>
                <a:lnTo>
                  <a:pt x="232" y="259"/>
                </a:lnTo>
                <a:lnTo>
                  <a:pt x="238" y="259"/>
                </a:lnTo>
                <a:lnTo>
                  <a:pt x="238" y="259"/>
                </a:lnTo>
                <a:lnTo>
                  <a:pt x="234" y="219"/>
                </a:lnTo>
                <a:lnTo>
                  <a:pt x="234" y="213"/>
                </a:lnTo>
                <a:lnTo>
                  <a:pt x="236" y="213"/>
                </a:lnTo>
                <a:lnTo>
                  <a:pt x="236" y="213"/>
                </a:lnTo>
                <a:lnTo>
                  <a:pt x="234" y="192"/>
                </a:lnTo>
                <a:lnTo>
                  <a:pt x="236" y="171"/>
                </a:lnTo>
                <a:lnTo>
                  <a:pt x="238" y="152"/>
                </a:lnTo>
                <a:lnTo>
                  <a:pt x="240" y="133"/>
                </a:lnTo>
                <a:lnTo>
                  <a:pt x="244" y="117"/>
                </a:lnTo>
                <a:lnTo>
                  <a:pt x="251" y="102"/>
                </a:lnTo>
                <a:lnTo>
                  <a:pt x="257" y="88"/>
                </a:lnTo>
                <a:lnTo>
                  <a:pt x="265" y="75"/>
                </a:lnTo>
                <a:lnTo>
                  <a:pt x="265" y="75"/>
                </a:lnTo>
                <a:lnTo>
                  <a:pt x="276" y="65"/>
                </a:lnTo>
                <a:lnTo>
                  <a:pt x="284" y="54"/>
                </a:lnTo>
                <a:lnTo>
                  <a:pt x="305" y="38"/>
                </a:lnTo>
                <a:lnTo>
                  <a:pt x="330" y="23"/>
                </a:lnTo>
                <a:lnTo>
                  <a:pt x="355" y="13"/>
                </a:lnTo>
                <a:lnTo>
                  <a:pt x="382" y="6"/>
                </a:lnTo>
                <a:lnTo>
                  <a:pt x="411" y="2"/>
                </a:lnTo>
                <a:lnTo>
                  <a:pt x="440" y="0"/>
                </a:lnTo>
                <a:lnTo>
                  <a:pt x="470" y="2"/>
                </a:lnTo>
                <a:lnTo>
                  <a:pt x="499" y="4"/>
                </a:lnTo>
                <a:lnTo>
                  <a:pt x="526" y="10"/>
                </a:lnTo>
                <a:lnTo>
                  <a:pt x="553" y="19"/>
                </a:lnTo>
                <a:lnTo>
                  <a:pt x="576" y="29"/>
                </a:lnTo>
                <a:lnTo>
                  <a:pt x="597" y="42"/>
                </a:lnTo>
                <a:lnTo>
                  <a:pt x="616" y="54"/>
                </a:lnTo>
                <a:lnTo>
                  <a:pt x="630" y="69"/>
                </a:lnTo>
                <a:lnTo>
                  <a:pt x="641" y="86"/>
                </a:lnTo>
                <a:lnTo>
                  <a:pt x="641" y="86"/>
                </a:lnTo>
                <a:lnTo>
                  <a:pt x="647" y="98"/>
                </a:lnTo>
                <a:lnTo>
                  <a:pt x="651" y="113"/>
                </a:lnTo>
                <a:lnTo>
                  <a:pt x="655" y="144"/>
                </a:lnTo>
                <a:lnTo>
                  <a:pt x="657" y="177"/>
                </a:lnTo>
                <a:lnTo>
                  <a:pt x="655" y="213"/>
                </a:lnTo>
                <a:lnTo>
                  <a:pt x="655" y="2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8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9" grpId="0" animBg="1" autoUpdateAnimBg="0"/>
      <p:bldP spid="50" grpId="0" animBg="1" autoUpdateAnimBg="0"/>
      <p:bldP spid="52"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PA_组合 8"/>
          <p:cNvGrpSpPr/>
          <p:nvPr>
            <p:custDataLst>
              <p:tags r:id="rId4"/>
            </p:custDataLst>
          </p:nvPr>
        </p:nvGrpSpPr>
        <p:grpSpPr>
          <a:xfrm>
            <a:off x="273534" y="260272"/>
            <a:ext cx="598948" cy="598948"/>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PA_矩形 13"/>
          <p:cNvSpPr/>
          <p:nvPr>
            <p:custDataLst>
              <p:tags r:id="rId5"/>
            </p:custDataLst>
          </p:nvPr>
        </p:nvSpPr>
        <p:spPr>
          <a:xfrm>
            <a:off x="964268" y="362324"/>
            <a:ext cx="3430860"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Design Concept</a:t>
            </a:r>
            <a:endParaRPr lang="en-US" altLang="zh-CN"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9" name="PA_任意多边形 71"/>
          <p:cNvSpPr>
            <a:spLocks noEditPoints="1"/>
          </p:cNvSpPr>
          <p:nvPr>
            <p:custDataLst>
              <p:tags r:id="rId10"/>
            </p:custDataLst>
          </p:nvPr>
        </p:nvSpPr>
        <p:spPr bwMode="auto">
          <a:xfrm>
            <a:off x="464420" y="458013"/>
            <a:ext cx="217173" cy="203464"/>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sp>
        <p:nvSpPr>
          <p:cNvPr id="43" name="PA_文本框 42"/>
          <p:cNvSpPr txBox="1"/>
          <p:nvPr>
            <p:custDataLst>
              <p:tags r:id="rId11"/>
            </p:custDataLst>
          </p:nvPr>
        </p:nvSpPr>
        <p:spPr>
          <a:xfrm>
            <a:off x="2506093" y="1371252"/>
            <a:ext cx="5413304" cy="315469"/>
          </a:xfrm>
          <a:prstGeom prst="rect">
            <a:avLst/>
          </a:prstGeom>
          <a:noFill/>
        </p:spPr>
        <p:txBody>
          <a:bodyPr wrap="square" lIns="26999" tIns="34289" rIns="26999" bIns="34289" rtlCol="0">
            <a:spAutoFit/>
          </a:bodyPr>
          <a:lstStyle/>
          <a:p>
            <a:pPr defTabSz="685165"/>
            <a:r>
              <a:rPr lang="en-US" sz="1600" b="1" dirty="0">
                <a:solidFill>
                  <a:srgbClr val="0A4776"/>
                </a:solidFill>
                <a:latin typeface="微软雅黑" panose="020B0503020204020204" pitchFamily="34" charset="-122"/>
                <a:ea typeface="微软雅黑" panose="020B0503020204020204" pitchFamily="34" charset="-122"/>
              </a:rPr>
              <a:t>Component failure </a:t>
            </a:r>
            <a:r>
              <a:rPr lang="en-US" sz="1600" b="1" dirty="0">
                <a:solidFill>
                  <a:srgbClr val="0A4776"/>
                </a:solidFill>
                <a:latin typeface="微软雅黑" panose="020B0503020204020204" pitchFamily="34" charset="-122"/>
                <a:ea typeface="微软雅黑" panose="020B0503020204020204" pitchFamily="34" charset="-122"/>
                <a:sym typeface="Wingdings" panose="05000000000000000000" pitchFamily="2" charset="2"/>
              </a:rPr>
              <a:t> </a:t>
            </a:r>
            <a:r>
              <a:rPr lang="en-US" sz="1600" b="1" dirty="0">
                <a:solidFill>
                  <a:srgbClr val="FF0000"/>
                </a:solidFill>
                <a:latin typeface="微软雅黑" panose="020B0503020204020204" pitchFamily="34" charset="-122"/>
                <a:ea typeface="微软雅黑" panose="020B0503020204020204" pitchFamily="34" charset="-122"/>
              </a:rPr>
              <a:t>normal!  </a:t>
            </a:r>
            <a:r>
              <a:rPr lang="en-US" sz="1600" b="1" dirty="0">
                <a:solidFill>
                  <a:srgbClr val="0A4776"/>
                </a:solidFill>
                <a:latin typeface="微软雅黑" panose="020B0503020204020204" pitchFamily="34" charset="-122"/>
                <a:ea typeface="微软雅黑" panose="020B0503020204020204" pitchFamily="34" charset="-122"/>
              </a:rPr>
              <a:t>exception</a:t>
            </a:r>
            <a:endParaRPr lang="en-AU" sz="1600" b="1" dirty="0">
              <a:solidFill>
                <a:srgbClr val="0A4776"/>
              </a:solidFill>
              <a:latin typeface="微软雅黑" panose="020B0503020204020204" pitchFamily="34" charset="-122"/>
              <a:ea typeface="微软雅黑" panose="020B0503020204020204" pitchFamily="34" charset="-122"/>
            </a:endParaRPr>
          </a:p>
        </p:txBody>
      </p:sp>
      <p:sp>
        <p:nvSpPr>
          <p:cNvPr id="45" name="PA_文本框 44"/>
          <p:cNvSpPr txBox="1"/>
          <p:nvPr>
            <p:custDataLst>
              <p:tags r:id="rId12"/>
            </p:custDataLst>
          </p:nvPr>
        </p:nvSpPr>
        <p:spPr>
          <a:xfrm>
            <a:off x="2491942" y="2213813"/>
            <a:ext cx="5413304" cy="438580"/>
          </a:xfrm>
          <a:prstGeom prst="rect">
            <a:avLst/>
          </a:prstGeom>
          <a:noFill/>
        </p:spPr>
        <p:txBody>
          <a:bodyPr wrap="square" lIns="26999" tIns="34289" rIns="26999" bIns="34289" rtlCol="0">
            <a:spAutoFit/>
          </a:bodyPr>
          <a:lstStyle/>
          <a:p>
            <a:pPr defTabSz="685165"/>
            <a:r>
              <a:rPr lang="en-US" sz="1600" b="1" dirty="0">
                <a:solidFill>
                  <a:srgbClr val="0A4776"/>
                </a:solidFill>
                <a:latin typeface="微软雅黑" panose="020B0503020204020204" pitchFamily="34" charset="-122"/>
                <a:ea typeface="微软雅黑" panose="020B0503020204020204" pitchFamily="34" charset="-122"/>
              </a:rPr>
              <a:t>Files </a:t>
            </a:r>
            <a:r>
              <a:rPr lang="en-US" sz="1600" b="1" dirty="0">
                <a:solidFill>
                  <a:srgbClr val="0A4776"/>
                </a:solidFill>
                <a:latin typeface="微软雅黑" panose="020B0503020204020204" pitchFamily="34" charset="-122"/>
                <a:ea typeface="微软雅黑" panose="020B0503020204020204" pitchFamily="34" charset="-122"/>
                <a:sym typeface="Wingdings" panose="05000000000000000000" pitchFamily="2" charset="2"/>
              </a:rPr>
              <a:t> </a:t>
            </a:r>
            <a:r>
              <a:rPr lang="en-US" sz="24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HUUUUGE!</a:t>
            </a:r>
            <a:endParaRPr lang="en-AU" sz="1600" b="1" dirty="0">
              <a:solidFill>
                <a:srgbClr val="FF0000"/>
              </a:solidFill>
              <a:latin typeface="微软雅黑" panose="020B0503020204020204" pitchFamily="34" charset="-122"/>
              <a:ea typeface="微软雅黑" panose="020B0503020204020204" pitchFamily="34" charset="-122"/>
            </a:endParaRPr>
          </a:p>
        </p:txBody>
      </p:sp>
      <p:sp>
        <p:nvSpPr>
          <p:cNvPr id="47" name="PA_文本框 46"/>
          <p:cNvSpPr txBox="1"/>
          <p:nvPr>
            <p:custDataLst>
              <p:tags r:id="rId13"/>
            </p:custDataLst>
          </p:nvPr>
        </p:nvSpPr>
        <p:spPr>
          <a:xfrm>
            <a:off x="2491942" y="3061952"/>
            <a:ext cx="5413304" cy="315469"/>
          </a:xfrm>
          <a:prstGeom prst="rect">
            <a:avLst/>
          </a:prstGeom>
          <a:noFill/>
        </p:spPr>
        <p:txBody>
          <a:bodyPr wrap="square" lIns="26999" tIns="34289" rIns="26999" bIns="34289" rtlCol="0">
            <a:spAutoFit/>
          </a:bodyPr>
          <a:lstStyle/>
          <a:p>
            <a:pPr defTabSz="685165"/>
            <a:r>
              <a:rPr lang="en-US" sz="1600" b="1" dirty="0">
                <a:solidFill>
                  <a:srgbClr val="0A4776"/>
                </a:solidFill>
                <a:latin typeface="微软雅黑" panose="020B0503020204020204" pitchFamily="34" charset="-122"/>
                <a:ea typeface="微软雅黑" panose="020B0503020204020204" pitchFamily="34" charset="-122"/>
              </a:rPr>
              <a:t>Appending new data</a:t>
            </a:r>
            <a:r>
              <a:rPr lang="en-US" sz="1600" b="1" dirty="0">
                <a:solidFill>
                  <a:srgbClr val="FF0000"/>
                </a:solidFill>
                <a:latin typeface="微软雅黑" panose="020B0503020204020204" pitchFamily="34" charset="-122"/>
                <a:ea typeface="微软雅黑" panose="020B0503020204020204" pitchFamily="34" charset="-122"/>
              </a:rPr>
              <a:t> &gt;&gt; </a:t>
            </a:r>
            <a:r>
              <a:rPr lang="en-US" sz="1600" b="1" dirty="0">
                <a:solidFill>
                  <a:srgbClr val="0A4776"/>
                </a:solidFill>
                <a:latin typeface="微软雅黑" panose="020B0503020204020204" pitchFamily="34" charset="-122"/>
                <a:ea typeface="微软雅黑" panose="020B0503020204020204" pitchFamily="34" charset="-122"/>
              </a:rPr>
              <a:t>overwriting existing data. </a:t>
            </a:r>
            <a:endParaRPr lang="en-AU" sz="1600" b="1" dirty="0">
              <a:solidFill>
                <a:srgbClr val="0A4776"/>
              </a:solidFill>
              <a:latin typeface="微软雅黑" panose="020B0503020204020204" pitchFamily="34" charset="-122"/>
              <a:ea typeface="微软雅黑" panose="020B0503020204020204" pitchFamily="34" charset="-122"/>
            </a:endParaRPr>
          </a:p>
        </p:txBody>
      </p:sp>
      <p:sp>
        <p:nvSpPr>
          <p:cNvPr id="53" name="PA_文本框 52"/>
          <p:cNvSpPr txBox="1"/>
          <p:nvPr>
            <p:custDataLst>
              <p:tags r:id="rId14"/>
            </p:custDataLst>
          </p:nvPr>
        </p:nvSpPr>
        <p:spPr>
          <a:xfrm>
            <a:off x="2491941" y="3795974"/>
            <a:ext cx="5777705" cy="561690"/>
          </a:xfrm>
          <a:prstGeom prst="rect">
            <a:avLst/>
          </a:prstGeom>
          <a:noFill/>
        </p:spPr>
        <p:txBody>
          <a:bodyPr wrap="square" lIns="26999" tIns="34289" rIns="26999" bIns="34289" rtlCol="0">
            <a:spAutoFit/>
          </a:bodyPr>
          <a:lstStyle/>
          <a:p>
            <a:pPr defTabSz="685165"/>
            <a:r>
              <a:rPr lang="en-US" sz="1600" b="1" dirty="0">
                <a:solidFill>
                  <a:srgbClr val="0A4776"/>
                </a:solidFill>
                <a:latin typeface="微软雅黑" panose="020B0503020204020204" pitchFamily="34" charset="-122"/>
                <a:ea typeface="微软雅黑" panose="020B0503020204020204" pitchFamily="34" charset="-122"/>
              </a:rPr>
              <a:t>Co-designing the applications &amp; the file system API </a:t>
            </a:r>
            <a:endParaRPr lang="en-US" sz="1600" b="1" dirty="0">
              <a:solidFill>
                <a:srgbClr val="0A4776"/>
              </a:solidFill>
              <a:latin typeface="微软雅黑" panose="020B0503020204020204" pitchFamily="34" charset="-122"/>
              <a:ea typeface="微软雅黑" panose="020B0503020204020204" pitchFamily="34" charset="-122"/>
            </a:endParaRPr>
          </a:p>
          <a:p>
            <a:pPr defTabSz="685165"/>
            <a:r>
              <a:rPr lang="en-US" sz="1600" b="1" dirty="0">
                <a:solidFill>
                  <a:srgbClr val="0A4776"/>
                </a:solidFill>
                <a:latin typeface="微软雅黑" panose="020B0503020204020204" pitchFamily="34" charset="-122"/>
                <a:ea typeface="微软雅黑" panose="020B0503020204020204" pitchFamily="34" charset="-122"/>
                <a:sym typeface="Wingdings" panose="05000000000000000000" pitchFamily="2" charset="2"/>
              </a:rPr>
              <a:t> </a:t>
            </a:r>
            <a:r>
              <a:rPr lang="en-US" sz="1600" b="1" dirty="0">
                <a:solidFill>
                  <a:srgbClr val="0A4776"/>
                </a:solidFill>
                <a:latin typeface="微软雅黑" panose="020B0503020204020204" pitchFamily="34" charset="-122"/>
                <a:ea typeface="微软雅黑" panose="020B0503020204020204" pitchFamily="34" charset="-122"/>
              </a:rPr>
              <a:t>Flexibility</a:t>
            </a:r>
            <a:endParaRPr lang="en-AU" sz="1600" b="1" dirty="0">
              <a:solidFill>
                <a:srgbClr val="0A4776"/>
              </a:solidFill>
              <a:latin typeface="微软雅黑" panose="020B0503020204020204" pitchFamily="34" charset="-122"/>
              <a:ea typeface="微软雅黑" panose="020B0503020204020204" pitchFamily="34" charset="-122"/>
            </a:endParaRPr>
          </a:p>
        </p:txBody>
      </p:sp>
      <p:sp>
        <p:nvSpPr>
          <p:cNvPr id="55" name="PA_燕尾形 40"/>
          <p:cNvSpPr/>
          <p:nvPr>
            <p:custDataLst>
              <p:tags r:id="rId15"/>
            </p:custDataLst>
          </p:nvPr>
        </p:nvSpPr>
        <p:spPr>
          <a:xfrm>
            <a:off x="1238753" y="1355328"/>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6" name="PA_燕尾形 41"/>
          <p:cNvSpPr/>
          <p:nvPr>
            <p:custDataLst>
              <p:tags r:id="rId16"/>
            </p:custDataLst>
          </p:nvPr>
        </p:nvSpPr>
        <p:spPr>
          <a:xfrm>
            <a:off x="1238753" y="2197582"/>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latin typeface="FontAwesome" pitchFamily="2" charset="0"/>
            </a:endParaRPr>
          </a:p>
        </p:txBody>
      </p:sp>
      <p:sp>
        <p:nvSpPr>
          <p:cNvPr id="57" name="PA_燕尾形 42"/>
          <p:cNvSpPr/>
          <p:nvPr>
            <p:custDataLst>
              <p:tags r:id="rId17"/>
            </p:custDataLst>
          </p:nvPr>
        </p:nvSpPr>
        <p:spPr>
          <a:xfrm>
            <a:off x="1238753" y="3046027"/>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8" name="PA_燕尾形 43"/>
          <p:cNvSpPr/>
          <p:nvPr>
            <p:custDataLst>
              <p:tags r:id="rId18"/>
            </p:custDataLst>
          </p:nvPr>
        </p:nvSpPr>
        <p:spPr>
          <a:xfrm>
            <a:off x="1238753" y="3883915"/>
            <a:ext cx="1138715" cy="593540"/>
          </a:xfrm>
          <a:prstGeom prst="chevron">
            <a:avLst>
              <a:gd name="adj" fmla="val 27026"/>
            </a:avLst>
          </a:prstGeom>
          <a:solidFill>
            <a:srgbClr val="0A4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noAutofit/>
          </a:bodyPr>
          <a:lstStyle/>
          <a:p>
            <a:pPr algn="ctr" defTabSz="685165"/>
            <a:endParaRPr lang="en-US" sz="2100" dirty="0">
              <a:solidFill>
                <a:srgbClr val="FFFFFF"/>
              </a:solidFill>
            </a:endParaRPr>
          </a:p>
        </p:txBody>
      </p:sp>
      <p:sp>
        <p:nvSpPr>
          <p:cNvPr id="59" name="PA_任意多边形 5"/>
          <p:cNvSpPr>
            <a:spLocks noEditPoints="1"/>
          </p:cNvSpPr>
          <p:nvPr>
            <p:custDataLst>
              <p:tags r:id="rId19"/>
            </p:custDataLst>
          </p:nvPr>
        </p:nvSpPr>
        <p:spPr bwMode="auto">
          <a:xfrm>
            <a:off x="1626890" y="1516743"/>
            <a:ext cx="362440" cy="270709"/>
          </a:xfrm>
          <a:custGeom>
            <a:avLst/>
            <a:gdLst>
              <a:gd name="T0" fmla="*/ 814 w 889"/>
              <a:gd name="T1" fmla="*/ 664 h 664"/>
              <a:gd name="T2" fmla="*/ 814 w 889"/>
              <a:gd name="T3" fmla="*/ 621 h 664"/>
              <a:gd name="T4" fmla="*/ 845 w 889"/>
              <a:gd name="T5" fmla="*/ 234 h 664"/>
              <a:gd name="T6" fmla="*/ 6 w 889"/>
              <a:gd name="T7" fmla="*/ 456 h 664"/>
              <a:gd name="T8" fmla="*/ 732 w 889"/>
              <a:gd name="T9" fmla="*/ 0 h 664"/>
              <a:gd name="T10" fmla="*/ 85 w 889"/>
              <a:gd name="T11" fmla="*/ 105 h 664"/>
              <a:gd name="T12" fmla="*/ 97 w 889"/>
              <a:gd name="T13" fmla="*/ 79 h 664"/>
              <a:gd name="T14" fmla="*/ 131 w 889"/>
              <a:gd name="T15" fmla="*/ 81 h 664"/>
              <a:gd name="T16" fmla="*/ 167 w 889"/>
              <a:gd name="T17" fmla="*/ 101 h 664"/>
              <a:gd name="T18" fmla="*/ 167 w 889"/>
              <a:gd name="T19" fmla="*/ 97 h 664"/>
              <a:gd name="T20" fmla="*/ 171 w 889"/>
              <a:gd name="T21" fmla="*/ 99 h 664"/>
              <a:gd name="T22" fmla="*/ 181 w 889"/>
              <a:gd name="T23" fmla="*/ 95 h 664"/>
              <a:gd name="T24" fmla="*/ 238 w 889"/>
              <a:gd name="T25" fmla="*/ 89 h 664"/>
              <a:gd name="T26" fmla="*/ 232 w 889"/>
              <a:gd name="T27" fmla="*/ 71 h 664"/>
              <a:gd name="T28" fmla="*/ 270 w 889"/>
              <a:gd name="T29" fmla="*/ 75 h 664"/>
              <a:gd name="T30" fmla="*/ 286 w 889"/>
              <a:gd name="T31" fmla="*/ 89 h 664"/>
              <a:gd name="T32" fmla="*/ 292 w 889"/>
              <a:gd name="T33" fmla="*/ 107 h 664"/>
              <a:gd name="T34" fmla="*/ 286 w 889"/>
              <a:gd name="T35" fmla="*/ 89 h 664"/>
              <a:gd name="T36" fmla="*/ 314 w 889"/>
              <a:gd name="T37" fmla="*/ 81 h 664"/>
              <a:gd name="T38" fmla="*/ 341 w 889"/>
              <a:gd name="T39" fmla="*/ 107 h 664"/>
              <a:gd name="T40" fmla="*/ 333 w 889"/>
              <a:gd name="T41" fmla="*/ 87 h 664"/>
              <a:gd name="T42" fmla="*/ 81 w 889"/>
              <a:gd name="T43" fmla="*/ 375 h 664"/>
              <a:gd name="T44" fmla="*/ 91 w 889"/>
              <a:gd name="T45" fmla="*/ 345 h 664"/>
              <a:gd name="T46" fmla="*/ 595 w 889"/>
              <a:gd name="T47" fmla="*/ 375 h 664"/>
              <a:gd name="T48" fmla="*/ 671 w 889"/>
              <a:gd name="T49" fmla="*/ 381 h 664"/>
              <a:gd name="T50" fmla="*/ 679 w 889"/>
              <a:gd name="T51" fmla="*/ 351 h 664"/>
              <a:gd name="T52" fmla="*/ 645 w 889"/>
              <a:gd name="T53" fmla="*/ 345 h 664"/>
              <a:gd name="T54" fmla="*/ 661 w 889"/>
              <a:gd name="T55" fmla="*/ 351 h 664"/>
              <a:gd name="T56" fmla="*/ 655 w 889"/>
              <a:gd name="T57" fmla="*/ 377 h 664"/>
              <a:gd name="T58" fmla="*/ 611 w 889"/>
              <a:gd name="T59" fmla="*/ 385 h 664"/>
              <a:gd name="T60" fmla="*/ 607 w 889"/>
              <a:gd name="T61" fmla="*/ 353 h 664"/>
              <a:gd name="T62" fmla="*/ 576 w 889"/>
              <a:gd name="T63" fmla="*/ 353 h 664"/>
              <a:gd name="T64" fmla="*/ 411 w 889"/>
              <a:gd name="T65" fmla="*/ 345 h 664"/>
              <a:gd name="T66" fmla="*/ 429 w 889"/>
              <a:gd name="T67" fmla="*/ 349 h 664"/>
              <a:gd name="T68" fmla="*/ 522 w 889"/>
              <a:gd name="T69" fmla="*/ 385 h 664"/>
              <a:gd name="T70" fmla="*/ 512 w 889"/>
              <a:gd name="T71" fmla="*/ 355 h 664"/>
              <a:gd name="T72" fmla="*/ 474 w 889"/>
              <a:gd name="T73" fmla="*/ 349 h 664"/>
              <a:gd name="T74" fmla="*/ 496 w 889"/>
              <a:gd name="T75" fmla="*/ 349 h 664"/>
              <a:gd name="T76" fmla="*/ 494 w 889"/>
              <a:gd name="T77" fmla="*/ 355 h 664"/>
              <a:gd name="T78" fmla="*/ 462 w 889"/>
              <a:gd name="T79" fmla="*/ 381 h 664"/>
              <a:gd name="T80" fmla="*/ 445 w 889"/>
              <a:gd name="T81" fmla="*/ 375 h 664"/>
              <a:gd name="T82" fmla="*/ 411 w 889"/>
              <a:gd name="T83" fmla="*/ 375 h 664"/>
              <a:gd name="T84" fmla="*/ 244 w 889"/>
              <a:gd name="T85" fmla="*/ 351 h 664"/>
              <a:gd name="T86" fmla="*/ 264 w 889"/>
              <a:gd name="T87" fmla="*/ 345 h 664"/>
              <a:gd name="T88" fmla="*/ 367 w 889"/>
              <a:gd name="T89" fmla="*/ 381 h 664"/>
              <a:gd name="T90" fmla="*/ 349 w 889"/>
              <a:gd name="T91" fmla="*/ 377 h 664"/>
              <a:gd name="T92" fmla="*/ 310 w 889"/>
              <a:gd name="T93" fmla="*/ 375 h 664"/>
              <a:gd name="T94" fmla="*/ 320 w 889"/>
              <a:gd name="T95" fmla="*/ 345 h 664"/>
              <a:gd name="T96" fmla="*/ 325 w 889"/>
              <a:gd name="T97" fmla="*/ 351 h 664"/>
              <a:gd name="T98" fmla="*/ 304 w 889"/>
              <a:gd name="T99" fmla="*/ 375 h 664"/>
              <a:gd name="T100" fmla="*/ 294 w 889"/>
              <a:gd name="T101" fmla="*/ 379 h 664"/>
              <a:gd name="T102" fmla="*/ 252 w 889"/>
              <a:gd name="T103" fmla="*/ 379 h 664"/>
              <a:gd name="T104" fmla="*/ 181 w 889"/>
              <a:gd name="T105" fmla="*/ 377 h 664"/>
              <a:gd name="T106" fmla="*/ 196 w 889"/>
              <a:gd name="T107" fmla="*/ 351 h 664"/>
              <a:gd name="T108" fmla="*/ 196 w 889"/>
              <a:gd name="T109" fmla="*/ 351 h 664"/>
              <a:gd name="T110" fmla="*/ 175 w 889"/>
              <a:gd name="T111" fmla="*/ 355 h 664"/>
              <a:gd name="T112" fmla="*/ 165 w 889"/>
              <a:gd name="T113" fmla="*/ 379 h 664"/>
              <a:gd name="T114" fmla="*/ 117 w 889"/>
              <a:gd name="T115" fmla="*/ 381 h 664"/>
              <a:gd name="T116" fmla="*/ 123 w 889"/>
              <a:gd name="T117" fmla="*/ 351 h 664"/>
              <a:gd name="T118" fmla="*/ 91 w 889"/>
              <a:gd name="T119" fmla="*/ 351 h 664"/>
              <a:gd name="T120" fmla="*/ 121 w 889"/>
              <a:gd name="T121" fmla="*/ 166 h 664"/>
              <a:gd name="T122" fmla="*/ 206 w 889"/>
              <a:gd name="T123" fmla="*/ 250 h 664"/>
              <a:gd name="T124" fmla="*/ 113 w 889"/>
              <a:gd name="T125" fmla="*/ 28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664">
                <a:moveTo>
                  <a:pt x="822" y="158"/>
                </a:moveTo>
                <a:lnTo>
                  <a:pt x="822" y="158"/>
                </a:lnTo>
                <a:lnTo>
                  <a:pt x="834" y="160"/>
                </a:lnTo>
                <a:lnTo>
                  <a:pt x="845" y="166"/>
                </a:lnTo>
                <a:lnTo>
                  <a:pt x="857" y="172"/>
                </a:lnTo>
                <a:lnTo>
                  <a:pt x="867" y="180"/>
                </a:lnTo>
                <a:lnTo>
                  <a:pt x="867" y="180"/>
                </a:lnTo>
                <a:lnTo>
                  <a:pt x="867" y="180"/>
                </a:lnTo>
                <a:lnTo>
                  <a:pt x="875" y="192"/>
                </a:lnTo>
                <a:lnTo>
                  <a:pt x="883" y="204"/>
                </a:lnTo>
                <a:lnTo>
                  <a:pt x="887" y="218"/>
                </a:lnTo>
                <a:lnTo>
                  <a:pt x="889" y="234"/>
                </a:lnTo>
                <a:lnTo>
                  <a:pt x="889" y="589"/>
                </a:lnTo>
                <a:lnTo>
                  <a:pt x="889" y="589"/>
                </a:lnTo>
                <a:lnTo>
                  <a:pt x="887" y="605"/>
                </a:lnTo>
                <a:lnTo>
                  <a:pt x="883" y="619"/>
                </a:lnTo>
                <a:lnTo>
                  <a:pt x="875" y="631"/>
                </a:lnTo>
                <a:lnTo>
                  <a:pt x="867" y="641"/>
                </a:lnTo>
                <a:lnTo>
                  <a:pt x="867" y="643"/>
                </a:lnTo>
                <a:lnTo>
                  <a:pt x="867" y="643"/>
                </a:lnTo>
                <a:lnTo>
                  <a:pt x="855" y="650"/>
                </a:lnTo>
                <a:lnTo>
                  <a:pt x="843" y="658"/>
                </a:lnTo>
                <a:lnTo>
                  <a:pt x="830" y="662"/>
                </a:lnTo>
                <a:lnTo>
                  <a:pt x="814" y="664"/>
                </a:lnTo>
                <a:lnTo>
                  <a:pt x="167" y="664"/>
                </a:lnTo>
                <a:lnTo>
                  <a:pt x="167" y="664"/>
                </a:lnTo>
                <a:lnTo>
                  <a:pt x="153" y="662"/>
                </a:lnTo>
                <a:lnTo>
                  <a:pt x="139" y="658"/>
                </a:lnTo>
                <a:lnTo>
                  <a:pt x="127" y="650"/>
                </a:lnTo>
                <a:lnTo>
                  <a:pt x="115" y="643"/>
                </a:lnTo>
                <a:lnTo>
                  <a:pt x="115" y="641"/>
                </a:lnTo>
                <a:lnTo>
                  <a:pt x="115" y="641"/>
                </a:lnTo>
                <a:lnTo>
                  <a:pt x="105" y="631"/>
                </a:lnTo>
                <a:lnTo>
                  <a:pt x="99" y="619"/>
                </a:lnTo>
                <a:lnTo>
                  <a:pt x="95" y="605"/>
                </a:lnTo>
                <a:lnTo>
                  <a:pt x="93" y="589"/>
                </a:lnTo>
                <a:lnTo>
                  <a:pt x="93" y="531"/>
                </a:lnTo>
                <a:lnTo>
                  <a:pt x="137" y="531"/>
                </a:lnTo>
                <a:lnTo>
                  <a:pt x="137" y="589"/>
                </a:lnTo>
                <a:lnTo>
                  <a:pt x="137" y="589"/>
                </a:lnTo>
                <a:lnTo>
                  <a:pt x="137" y="595"/>
                </a:lnTo>
                <a:lnTo>
                  <a:pt x="139" y="601"/>
                </a:lnTo>
                <a:lnTo>
                  <a:pt x="145" y="611"/>
                </a:lnTo>
                <a:lnTo>
                  <a:pt x="145" y="611"/>
                </a:lnTo>
                <a:lnTo>
                  <a:pt x="155" y="617"/>
                </a:lnTo>
                <a:lnTo>
                  <a:pt x="161" y="619"/>
                </a:lnTo>
                <a:lnTo>
                  <a:pt x="167" y="621"/>
                </a:lnTo>
                <a:lnTo>
                  <a:pt x="814" y="621"/>
                </a:lnTo>
                <a:lnTo>
                  <a:pt x="814" y="621"/>
                </a:lnTo>
                <a:lnTo>
                  <a:pt x="822" y="619"/>
                </a:lnTo>
                <a:lnTo>
                  <a:pt x="826" y="617"/>
                </a:lnTo>
                <a:lnTo>
                  <a:pt x="836" y="611"/>
                </a:lnTo>
                <a:lnTo>
                  <a:pt x="836" y="611"/>
                </a:lnTo>
                <a:lnTo>
                  <a:pt x="843" y="601"/>
                </a:lnTo>
                <a:lnTo>
                  <a:pt x="845" y="595"/>
                </a:lnTo>
                <a:lnTo>
                  <a:pt x="845" y="589"/>
                </a:lnTo>
                <a:lnTo>
                  <a:pt x="845" y="583"/>
                </a:lnTo>
                <a:lnTo>
                  <a:pt x="256" y="583"/>
                </a:lnTo>
                <a:lnTo>
                  <a:pt x="256" y="531"/>
                </a:lnTo>
                <a:lnTo>
                  <a:pt x="738" y="531"/>
                </a:lnTo>
                <a:lnTo>
                  <a:pt x="738" y="531"/>
                </a:lnTo>
                <a:lnTo>
                  <a:pt x="754" y="529"/>
                </a:lnTo>
                <a:lnTo>
                  <a:pt x="770" y="523"/>
                </a:lnTo>
                <a:lnTo>
                  <a:pt x="784" y="516"/>
                </a:lnTo>
                <a:lnTo>
                  <a:pt x="796" y="506"/>
                </a:lnTo>
                <a:lnTo>
                  <a:pt x="808" y="494"/>
                </a:lnTo>
                <a:lnTo>
                  <a:pt x="814" y="480"/>
                </a:lnTo>
                <a:lnTo>
                  <a:pt x="820" y="464"/>
                </a:lnTo>
                <a:lnTo>
                  <a:pt x="822" y="448"/>
                </a:lnTo>
                <a:lnTo>
                  <a:pt x="822" y="436"/>
                </a:lnTo>
                <a:lnTo>
                  <a:pt x="845" y="436"/>
                </a:lnTo>
                <a:lnTo>
                  <a:pt x="845" y="234"/>
                </a:lnTo>
                <a:lnTo>
                  <a:pt x="845" y="234"/>
                </a:lnTo>
                <a:lnTo>
                  <a:pt x="845" y="226"/>
                </a:lnTo>
                <a:lnTo>
                  <a:pt x="843" y="222"/>
                </a:lnTo>
                <a:lnTo>
                  <a:pt x="836" y="212"/>
                </a:lnTo>
                <a:lnTo>
                  <a:pt x="836" y="212"/>
                </a:lnTo>
                <a:lnTo>
                  <a:pt x="830" y="206"/>
                </a:lnTo>
                <a:lnTo>
                  <a:pt x="822" y="202"/>
                </a:lnTo>
                <a:lnTo>
                  <a:pt x="822" y="158"/>
                </a:lnTo>
                <a:lnTo>
                  <a:pt x="822" y="158"/>
                </a:lnTo>
                <a:close/>
                <a:moveTo>
                  <a:pt x="40" y="0"/>
                </a:moveTo>
                <a:lnTo>
                  <a:pt x="40" y="0"/>
                </a:lnTo>
                <a:lnTo>
                  <a:pt x="32" y="0"/>
                </a:lnTo>
                <a:lnTo>
                  <a:pt x="24" y="3"/>
                </a:lnTo>
                <a:lnTo>
                  <a:pt x="18" y="5"/>
                </a:lnTo>
                <a:lnTo>
                  <a:pt x="12" y="11"/>
                </a:lnTo>
                <a:lnTo>
                  <a:pt x="6" y="17"/>
                </a:lnTo>
                <a:lnTo>
                  <a:pt x="2" y="23"/>
                </a:lnTo>
                <a:lnTo>
                  <a:pt x="0" y="31"/>
                </a:lnTo>
                <a:lnTo>
                  <a:pt x="0" y="39"/>
                </a:lnTo>
                <a:lnTo>
                  <a:pt x="0" y="432"/>
                </a:lnTo>
                <a:lnTo>
                  <a:pt x="0" y="432"/>
                </a:lnTo>
                <a:lnTo>
                  <a:pt x="0" y="440"/>
                </a:lnTo>
                <a:lnTo>
                  <a:pt x="2" y="448"/>
                </a:lnTo>
                <a:lnTo>
                  <a:pt x="6" y="456"/>
                </a:lnTo>
                <a:lnTo>
                  <a:pt x="12" y="462"/>
                </a:lnTo>
                <a:lnTo>
                  <a:pt x="18" y="466"/>
                </a:lnTo>
                <a:lnTo>
                  <a:pt x="24" y="470"/>
                </a:lnTo>
                <a:lnTo>
                  <a:pt x="32" y="472"/>
                </a:lnTo>
                <a:lnTo>
                  <a:pt x="40" y="472"/>
                </a:lnTo>
                <a:lnTo>
                  <a:pt x="724" y="472"/>
                </a:lnTo>
                <a:lnTo>
                  <a:pt x="724" y="472"/>
                </a:lnTo>
                <a:lnTo>
                  <a:pt x="732" y="472"/>
                </a:lnTo>
                <a:lnTo>
                  <a:pt x="738" y="470"/>
                </a:lnTo>
                <a:lnTo>
                  <a:pt x="746" y="466"/>
                </a:lnTo>
                <a:lnTo>
                  <a:pt x="752" y="462"/>
                </a:lnTo>
                <a:lnTo>
                  <a:pt x="756" y="456"/>
                </a:lnTo>
                <a:lnTo>
                  <a:pt x="760" y="448"/>
                </a:lnTo>
                <a:lnTo>
                  <a:pt x="762" y="440"/>
                </a:lnTo>
                <a:lnTo>
                  <a:pt x="764" y="432"/>
                </a:lnTo>
                <a:lnTo>
                  <a:pt x="764" y="39"/>
                </a:lnTo>
                <a:lnTo>
                  <a:pt x="764" y="39"/>
                </a:lnTo>
                <a:lnTo>
                  <a:pt x="762" y="31"/>
                </a:lnTo>
                <a:lnTo>
                  <a:pt x="760" y="23"/>
                </a:lnTo>
                <a:lnTo>
                  <a:pt x="756" y="17"/>
                </a:lnTo>
                <a:lnTo>
                  <a:pt x="752" y="11"/>
                </a:lnTo>
                <a:lnTo>
                  <a:pt x="746" y="5"/>
                </a:lnTo>
                <a:lnTo>
                  <a:pt x="738" y="3"/>
                </a:lnTo>
                <a:lnTo>
                  <a:pt x="732" y="0"/>
                </a:lnTo>
                <a:lnTo>
                  <a:pt x="724" y="0"/>
                </a:lnTo>
                <a:lnTo>
                  <a:pt x="40" y="0"/>
                </a:lnTo>
                <a:lnTo>
                  <a:pt x="40" y="0"/>
                </a:lnTo>
                <a:close/>
                <a:moveTo>
                  <a:pt x="101" y="166"/>
                </a:moveTo>
                <a:lnTo>
                  <a:pt x="101" y="166"/>
                </a:lnTo>
                <a:lnTo>
                  <a:pt x="93" y="168"/>
                </a:lnTo>
                <a:lnTo>
                  <a:pt x="87" y="172"/>
                </a:lnTo>
                <a:lnTo>
                  <a:pt x="81" y="178"/>
                </a:lnTo>
                <a:lnTo>
                  <a:pt x="81" y="186"/>
                </a:lnTo>
                <a:lnTo>
                  <a:pt x="81" y="194"/>
                </a:lnTo>
                <a:lnTo>
                  <a:pt x="113" y="194"/>
                </a:lnTo>
                <a:lnTo>
                  <a:pt x="113" y="166"/>
                </a:lnTo>
                <a:lnTo>
                  <a:pt x="101" y="166"/>
                </a:lnTo>
                <a:lnTo>
                  <a:pt x="101" y="166"/>
                </a:lnTo>
                <a:close/>
                <a:moveTo>
                  <a:pt x="101" y="93"/>
                </a:moveTo>
                <a:lnTo>
                  <a:pt x="111" y="95"/>
                </a:lnTo>
                <a:lnTo>
                  <a:pt x="111" y="95"/>
                </a:lnTo>
                <a:lnTo>
                  <a:pt x="107" y="103"/>
                </a:lnTo>
                <a:lnTo>
                  <a:pt x="107" y="103"/>
                </a:lnTo>
                <a:lnTo>
                  <a:pt x="103" y="107"/>
                </a:lnTo>
                <a:lnTo>
                  <a:pt x="103" y="107"/>
                </a:lnTo>
                <a:lnTo>
                  <a:pt x="95" y="107"/>
                </a:lnTo>
                <a:lnTo>
                  <a:pt x="95" y="107"/>
                </a:lnTo>
                <a:lnTo>
                  <a:pt x="85" y="105"/>
                </a:lnTo>
                <a:lnTo>
                  <a:pt x="85" y="105"/>
                </a:lnTo>
                <a:lnTo>
                  <a:pt x="81" y="103"/>
                </a:lnTo>
                <a:lnTo>
                  <a:pt x="79" y="99"/>
                </a:lnTo>
                <a:lnTo>
                  <a:pt x="79" y="99"/>
                </a:lnTo>
                <a:lnTo>
                  <a:pt x="77" y="95"/>
                </a:lnTo>
                <a:lnTo>
                  <a:pt x="75" y="89"/>
                </a:lnTo>
                <a:lnTo>
                  <a:pt x="75" y="89"/>
                </a:lnTo>
                <a:lnTo>
                  <a:pt x="77" y="81"/>
                </a:lnTo>
                <a:lnTo>
                  <a:pt x="81" y="75"/>
                </a:lnTo>
                <a:lnTo>
                  <a:pt x="81" y="75"/>
                </a:lnTo>
                <a:lnTo>
                  <a:pt x="87" y="71"/>
                </a:lnTo>
                <a:lnTo>
                  <a:pt x="93" y="71"/>
                </a:lnTo>
                <a:lnTo>
                  <a:pt x="93" y="71"/>
                </a:lnTo>
                <a:lnTo>
                  <a:pt x="99" y="71"/>
                </a:lnTo>
                <a:lnTo>
                  <a:pt x="105" y="73"/>
                </a:lnTo>
                <a:lnTo>
                  <a:pt x="105" y="73"/>
                </a:lnTo>
                <a:lnTo>
                  <a:pt x="107" y="77"/>
                </a:lnTo>
                <a:lnTo>
                  <a:pt x="111" y="81"/>
                </a:lnTo>
                <a:lnTo>
                  <a:pt x="101" y="83"/>
                </a:lnTo>
                <a:lnTo>
                  <a:pt x="101" y="83"/>
                </a:lnTo>
                <a:lnTo>
                  <a:pt x="99" y="81"/>
                </a:lnTo>
                <a:lnTo>
                  <a:pt x="99" y="81"/>
                </a:lnTo>
                <a:lnTo>
                  <a:pt x="97" y="79"/>
                </a:lnTo>
                <a:lnTo>
                  <a:pt x="97" y="79"/>
                </a:lnTo>
                <a:lnTo>
                  <a:pt x="95" y="79"/>
                </a:lnTo>
                <a:lnTo>
                  <a:pt x="95" y="79"/>
                </a:lnTo>
                <a:lnTo>
                  <a:pt x="91" y="79"/>
                </a:lnTo>
                <a:lnTo>
                  <a:pt x="89" y="81"/>
                </a:lnTo>
                <a:lnTo>
                  <a:pt x="89" y="81"/>
                </a:lnTo>
                <a:lnTo>
                  <a:pt x="87" y="89"/>
                </a:lnTo>
                <a:lnTo>
                  <a:pt x="87" y="89"/>
                </a:lnTo>
                <a:lnTo>
                  <a:pt x="87" y="93"/>
                </a:lnTo>
                <a:lnTo>
                  <a:pt x="89" y="97"/>
                </a:lnTo>
                <a:lnTo>
                  <a:pt x="89" y="97"/>
                </a:lnTo>
                <a:lnTo>
                  <a:pt x="91" y="99"/>
                </a:lnTo>
                <a:lnTo>
                  <a:pt x="93" y="99"/>
                </a:lnTo>
                <a:lnTo>
                  <a:pt x="93" y="99"/>
                </a:lnTo>
                <a:lnTo>
                  <a:pt x="99" y="97"/>
                </a:lnTo>
                <a:lnTo>
                  <a:pt x="99" y="97"/>
                </a:lnTo>
                <a:lnTo>
                  <a:pt x="101" y="93"/>
                </a:lnTo>
                <a:lnTo>
                  <a:pt x="101" y="93"/>
                </a:lnTo>
                <a:close/>
                <a:moveTo>
                  <a:pt x="115" y="81"/>
                </a:moveTo>
                <a:lnTo>
                  <a:pt x="125" y="81"/>
                </a:lnTo>
                <a:lnTo>
                  <a:pt x="125" y="85"/>
                </a:lnTo>
                <a:lnTo>
                  <a:pt x="125" y="85"/>
                </a:lnTo>
                <a:lnTo>
                  <a:pt x="127" y="81"/>
                </a:lnTo>
                <a:lnTo>
                  <a:pt x="127" y="81"/>
                </a:lnTo>
                <a:lnTo>
                  <a:pt x="131" y="81"/>
                </a:lnTo>
                <a:lnTo>
                  <a:pt x="131" y="81"/>
                </a:lnTo>
                <a:lnTo>
                  <a:pt x="135" y="81"/>
                </a:lnTo>
                <a:lnTo>
                  <a:pt x="133" y="89"/>
                </a:lnTo>
                <a:lnTo>
                  <a:pt x="133" y="89"/>
                </a:lnTo>
                <a:lnTo>
                  <a:pt x="131" y="89"/>
                </a:lnTo>
                <a:lnTo>
                  <a:pt x="131" y="89"/>
                </a:lnTo>
                <a:lnTo>
                  <a:pt x="127" y="89"/>
                </a:lnTo>
                <a:lnTo>
                  <a:pt x="127" y="89"/>
                </a:lnTo>
                <a:lnTo>
                  <a:pt x="125" y="99"/>
                </a:lnTo>
                <a:lnTo>
                  <a:pt x="125" y="107"/>
                </a:lnTo>
                <a:lnTo>
                  <a:pt x="115" y="107"/>
                </a:lnTo>
                <a:lnTo>
                  <a:pt x="115" y="81"/>
                </a:lnTo>
                <a:lnTo>
                  <a:pt x="115" y="81"/>
                </a:lnTo>
                <a:close/>
                <a:moveTo>
                  <a:pt x="167" y="97"/>
                </a:moveTo>
                <a:lnTo>
                  <a:pt x="147" y="97"/>
                </a:lnTo>
                <a:lnTo>
                  <a:pt x="147" y="97"/>
                </a:lnTo>
                <a:lnTo>
                  <a:pt x="149" y="101"/>
                </a:lnTo>
                <a:lnTo>
                  <a:pt x="149" y="101"/>
                </a:lnTo>
                <a:lnTo>
                  <a:pt x="153" y="101"/>
                </a:lnTo>
                <a:lnTo>
                  <a:pt x="153" y="101"/>
                </a:lnTo>
                <a:lnTo>
                  <a:pt x="155" y="101"/>
                </a:lnTo>
                <a:lnTo>
                  <a:pt x="155" y="101"/>
                </a:lnTo>
                <a:lnTo>
                  <a:pt x="157" y="99"/>
                </a:lnTo>
                <a:lnTo>
                  <a:pt x="167" y="101"/>
                </a:lnTo>
                <a:lnTo>
                  <a:pt x="167" y="101"/>
                </a:lnTo>
                <a:lnTo>
                  <a:pt x="161" y="105"/>
                </a:lnTo>
                <a:lnTo>
                  <a:pt x="161" y="105"/>
                </a:lnTo>
                <a:lnTo>
                  <a:pt x="153" y="107"/>
                </a:lnTo>
                <a:lnTo>
                  <a:pt x="153" y="107"/>
                </a:lnTo>
                <a:lnTo>
                  <a:pt x="145" y="107"/>
                </a:lnTo>
                <a:lnTo>
                  <a:pt x="145" y="107"/>
                </a:lnTo>
                <a:lnTo>
                  <a:pt x="139" y="101"/>
                </a:lnTo>
                <a:lnTo>
                  <a:pt x="139" y="101"/>
                </a:lnTo>
                <a:lnTo>
                  <a:pt x="137" y="95"/>
                </a:lnTo>
                <a:lnTo>
                  <a:pt x="137" y="95"/>
                </a:lnTo>
                <a:lnTo>
                  <a:pt x="139" y="89"/>
                </a:lnTo>
                <a:lnTo>
                  <a:pt x="141" y="85"/>
                </a:lnTo>
                <a:lnTo>
                  <a:pt x="141" y="85"/>
                </a:lnTo>
                <a:lnTo>
                  <a:pt x="145" y="81"/>
                </a:lnTo>
                <a:lnTo>
                  <a:pt x="151" y="81"/>
                </a:lnTo>
                <a:lnTo>
                  <a:pt x="151" y="81"/>
                </a:lnTo>
                <a:lnTo>
                  <a:pt x="161" y="83"/>
                </a:lnTo>
                <a:lnTo>
                  <a:pt x="161" y="83"/>
                </a:lnTo>
                <a:lnTo>
                  <a:pt x="165" y="87"/>
                </a:lnTo>
                <a:lnTo>
                  <a:pt x="165" y="87"/>
                </a:lnTo>
                <a:lnTo>
                  <a:pt x="167" y="95"/>
                </a:lnTo>
                <a:lnTo>
                  <a:pt x="167" y="97"/>
                </a:lnTo>
                <a:lnTo>
                  <a:pt x="167" y="97"/>
                </a:lnTo>
                <a:close/>
                <a:moveTo>
                  <a:pt x="157" y="91"/>
                </a:moveTo>
                <a:lnTo>
                  <a:pt x="147" y="91"/>
                </a:lnTo>
                <a:lnTo>
                  <a:pt x="147" y="91"/>
                </a:lnTo>
                <a:lnTo>
                  <a:pt x="149" y="89"/>
                </a:lnTo>
                <a:lnTo>
                  <a:pt x="149" y="89"/>
                </a:lnTo>
                <a:lnTo>
                  <a:pt x="153" y="87"/>
                </a:lnTo>
                <a:lnTo>
                  <a:pt x="153" y="87"/>
                </a:lnTo>
                <a:lnTo>
                  <a:pt x="155" y="87"/>
                </a:lnTo>
                <a:lnTo>
                  <a:pt x="155" y="87"/>
                </a:lnTo>
                <a:lnTo>
                  <a:pt x="157" y="91"/>
                </a:lnTo>
                <a:lnTo>
                  <a:pt x="157" y="91"/>
                </a:lnTo>
                <a:close/>
                <a:moveTo>
                  <a:pt x="198" y="71"/>
                </a:moveTo>
                <a:lnTo>
                  <a:pt x="198" y="107"/>
                </a:lnTo>
                <a:lnTo>
                  <a:pt x="189" y="107"/>
                </a:lnTo>
                <a:lnTo>
                  <a:pt x="189" y="103"/>
                </a:lnTo>
                <a:lnTo>
                  <a:pt x="189" y="103"/>
                </a:lnTo>
                <a:lnTo>
                  <a:pt x="187" y="107"/>
                </a:lnTo>
                <a:lnTo>
                  <a:pt x="187" y="107"/>
                </a:lnTo>
                <a:lnTo>
                  <a:pt x="181" y="107"/>
                </a:lnTo>
                <a:lnTo>
                  <a:pt x="181" y="107"/>
                </a:lnTo>
                <a:lnTo>
                  <a:pt x="177" y="107"/>
                </a:lnTo>
                <a:lnTo>
                  <a:pt x="173" y="103"/>
                </a:lnTo>
                <a:lnTo>
                  <a:pt x="173" y="103"/>
                </a:lnTo>
                <a:lnTo>
                  <a:pt x="171" y="99"/>
                </a:lnTo>
                <a:lnTo>
                  <a:pt x="171" y="93"/>
                </a:lnTo>
                <a:lnTo>
                  <a:pt x="171" y="93"/>
                </a:lnTo>
                <a:lnTo>
                  <a:pt x="171" y="87"/>
                </a:lnTo>
                <a:lnTo>
                  <a:pt x="173" y="83"/>
                </a:lnTo>
                <a:lnTo>
                  <a:pt x="173" y="83"/>
                </a:lnTo>
                <a:lnTo>
                  <a:pt x="177" y="81"/>
                </a:lnTo>
                <a:lnTo>
                  <a:pt x="181" y="81"/>
                </a:lnTo>
                <a:lnTo>
                  <a:pt x="181" y="81"/>
                </a:lnTo>
                <a:lnTo>
                  <a:pt x="185" y="81"/>
                </a:lnTo>
                <a:lnTo>
                  <a:pt x="185" y="81"/>
                </a:lnTo>
                <a:lnTo>
                  <a:pt x="189" y="83"/>
                </a:lnTo>
                <a:lnTo>
                  <a:pt x="189" y="71"/>
                </a:lnTo>
                <a:lnTo>
                  <a:pt x="198" y="71"/>
                </a:lnTo>
                <a:lnTo>
                  <a:pt x="198" y="71"/>
                </a:lnTo>
                <a:close/>
                <a:moveTo>
                  <a:pt x="189" y="93"/>
                </a:moveTo>
                <a:lnTo>
                  <a:pt x="189" y="93"/>
                </a:lnTo>
                <a:lnTo>
                  <a:pt x="187" y="99"/>
                </a:lnTo>
                <a:lnTo>
                  <a:pt x="187" y="99"/>
                </a:lnTo>
                <a:lnTo>
                  <a:pt x="185" y="101"/>
                </a:lnTo>
                <a:lnTo>
                  <a:pt x="185" y="101"/>
                </a:lnTo>
                <a:lnTo>
                  <a:pt x="181" y="99"/>
                </a:lnTo>
                <a:lnTo>
                  <a:pt x="181" y="99"/>
                </a:lnTo>
                <a:lnTo>
                  <a:pt x="181" y="95"/>
                </a:lnTo>
                <a:lnTo>
                  <a:pt x="181" y="95"/>
                </a:lnTo>
                <a:lnTo>
                  <a:pt x="181" y="89"/>
                </a:lnTo>
                <a:lnTo>
                  <a:pt x="181" y="89"/>
                </a:lnTo>
                <a:lnTo>
                  <a:pt x="185" y="87"/>
                </a:lnTo>
                <a:lnTo>
                  <a:pt x="185" y="87"/>
                </a:lnTo>
                <a:lnTo>
                  <a:pt x="187" y="89"/>
                </a:lnTo>
                <a:lnTo>
                  <a:pt x="187" y="89"/>
                </a:lnTo>
                <a:lnTo>
                  <a:pt x="189" y="93"/>
                </a:lnTo>
                <a:lnTo>
                  <a:pt x="189" y="93"/>
                </a:lnTo>
                <a:close/>
                <a:moveTo>
                  <a:pt x="204" y="71"/>
                </a:moveTo>
                <a:lnTo>
                  <a:pt x="214" y="71"/>
                </a:lnTo>
                <a:lnTo>
                  <a:pt x="214" y="77"/>
                </a:lnTo>
                <a:lnTo>
                  <a:pt x="204" y="77"/>
                </a:lnTo>
                <a:lnTo>
                  <a:pt x="204" y="71"/>
                </a:lnTo>
                <a:lnTo>
                  <a:pt x="204" y="71"/>
                </a:lnTo>
                <a:close/>
                <a:moveTo>
                  <a:pt x="204" y="81"/>
                </a:moveTo>
                <a:lnTo>
                  <a:pt x="214" y="81"/>
                </a:lnTo>
                <a:lnTo>
                  <a:pt x="214" y="107"/>
                </a:lnTo>
                <a:lnTo>
                  <a:pt x="204" y="107"/>
                </a:lnTo>
                <a:lnTo>
                  <a:pt x="204" y="81"/>
                </a:lnTo>
                <a:lnTo>
                  <a:pt x="204" y="81"/>
                </a:lnTo>
                <a:close/>
                <a:moveTo>
                  <a:pt x="232" y="71"/>
                </a:moveTo>
                <a:lnTo>
                  <a:pt x="232" y="81"/>
                </a:lnTo>
                <a:lnTo>
                  <a:pt x="238" y="81"/>
                </a:lnTo>
                <a:lnTo>
                  <a:pt x="238" y="89"/>
                </a:lnTo>
                <a:lnTo>
                  <a:pt x="232" y="89"/>
                </a:lnTo>
                <a:lnTo>
                  <a:pt x="232" y="97"/>
                </a:lnTo>
                <a:lnTo>
                  <a:pt x="232" y="97"/>
                </a:lnTo>
                <a:lnTo>
                  <a:pt x="234" y="99"/>
                </a:lnTo>
                <a:lnTo>
                  <a:pt x="234" y="99"/>
                </a:lnTo>
                <a:lnTo>
                  <a:pt x="236" y="101"/>
                </a:lnTo>
                <a:lnTo>
                  <a:pt x="236" y="101"/>
                </a:lnTo>
                <a:lnTo>
                  <a:pt x="238" y="99"/>
                </a:lnTo>
                <a:lnTo>
                  <a:pt x="238" y="107"/>
                </a:lnTo>
                <a:lnTo>
                  <a:pt x="238" y="107"/>
                </a:lnTo>
                <a:lnTo>
                  <a:pt x="232" y="107"/>
                </a:lnTo>
                <a:lnTo>
                  <a:pt x="232" y="107"/>
                </a:lnTo>
                <a:lnTo>
                  <a:pt x="226" y="107"/>
                </a:lnTo>
                <a:lnTo>
                  <a:pt x="226" y="107"/>
                </a:lnTo>
                <a:lnTo>
                  <a:pt x="224" y="103"/>
                </a:lnTo>
                <a:lnTo>
                  <a:pt x="224" y="103"/>
                </a:lnTo>
                <a:lnTo>
                  <a:pt x="222" y="97"/>
                </a:lnTo>
                <a:lnTo>
                  <a:pt x="222" y="89"/>
                </a:lnTo>
                <a:lnTo>
                  <a:pt x="220" y="89"/>
                </a:lnTo>
                <a:lnTo>
                  <a:pt x="220" y="81"/>
                </a:lnTo>
                <a:lnTo>
                  <a:pt x="222" y="81"/>
                </a:lnTo>
                <a:lnTo>
                  <a:pt x="222" y="77"/>
                </a:lnTo>
                <a:lnTo>
                  <a:pt x="232" y="71"/>
                </a:lnTo>
                <a:lnTo>
                  <a:pt x="232" y="71"/>
                </a:lnTo>
                <a:close/>
                <a:moveTo>
                  <a:pt x="266" y="93"/>
                </a:moveTo>
                <a:lnTo>
                  <a:pt x="274" y="95"/>
                </a:lnTo>
                <a:lnTo>
                  <a:pt x="274" y="95"/>
                </a:lnTo>
                <a:lnTo>
                  <a:pt x="272" y="101"/>
                </a:lnTo>
                <a:lnTo>
                  <a:pt x="268" y="105"/>
                </a:lnTo>
                <a:lnTo>
                  <a:pt x="268" y="105"/>
                </a:lnTo>
                <a:lnTo>
                  <a:pt x="264" y="107"/>
                </a:lnTo>
                <a:lnTo>
                  <a:pt x="258" y="107"/>
                </a:lnTo>
                <a:lnTo>
                  <a:pt x="258" y="107"/>
                </a:lnTo>
                <a:lnTo>
                  <a:pt x="252" y="107"/>
                </a:lnTo>
                <a:lnTo>
                  <a:pt x="248" y="103"/>
                </a:lnTo>
                <a:lnTo>
                  <a:pt x="248" y="103"/>
                </a:lnTo>
                <a:lnTo>
                  <a:pt x="244" y="97"/>
                </a:lnTo>
                <a:lnTo>
                  <a:pt x="242" y="89"/>
                </a:lnTo>
                <a:lnTo>
                  <a:pt x="242" y="89"/>
                </a:lnTo>
                <a:lnTo>
                  <a:pt x="244" y="81"/>
                </a:lnTo>
                <a:lnTo>
                  <a:pt x="248" y="75"/>
                </a:lnTo>
                <a:lnTo>
                  <a:pt x="248" y="75"/>
                </a:lnTo>
                <a:lnTo>
                  <a:pt x="252" y="71"/>
                </a:lnTo>
                <a:lnTo>
                  <a:pt x="260" y="71"/>
                </a:lnTo>
                <a:lnTo>
                  <a:pt x="260" y="71"/>
                </a:lnTo>
                <a:lnTo>
                  <a:pt x="266" y="71"/>
                </a:lnTo>
                <a:lnTo>
                  <a:pt x="270" y="75"/>
                </a:lnTo>
                <a:lnTo>
                  <a:pt x="270" y="75"/>
                </a:lnTo>
                <a:lnTo>
                  <a:pt x="274" y="81"/>
                </a:lnTo>
                <a:lnTo>
                  <a:pt x="266" y="83"/>
                </a:lnTo>
                <a:lnTo>
                  <a:pt x="266" y="83"/>
                </a:lnTo>
                <a:lnTo>
                  <a:pt x="264" y="79"/>
                </a:lnTo>
                <a:lnTo>
                  <a:pt x="264" y="79"/>
                </a:lnTo>
                <a:lnTo>
                  <a:pt x="258" y="77"/>
                </a:lnTo>
                <a:lnTo>
                  <a:pt x="258" y="77"/>
                </a:lnTo>
                <a:lnTo>
                  <a:pt x="256" y="77"/>
                </a:lnTo>
                <a:lnTo>
                  <a:pt x="252" y="79"/>
                </a:lnTo>
                <a:lnTo>
                  <a:pt x="252" y="79"/>
                </a:lnTo>
                <a:lnTo>
                  <a:pt x="250" y="83"/>
                </a:lnTo>
                <a:lnTo>
                  <a:pt x="250" y="89"/>
                </a:lnTo>
                <a:lnTo>
                  <a:pt x="250" y="89"/>
                </a:lnTo>
                <a:lnTo>
                  <a:pt x="250" y="95"/>
                </a:lnTo>
                <a:lnTo>
                  <a:pt x="252" y="99"/>
                </a:lnTo>
                <a:lnTo>
                  <a:pt x="252" y="99"/>
                </a:lnTo>
                <a:lnTo>
                  <a:pt x="256" y="101"/>
                </a:lnTo>
                <a:lnTo>
                  <a:pt x="258" y="101"/>
                </a:lnTo>
                <a:lnTo>
                  <a:pt x="258" y="101"/>
                </a:lnTo>
                <a:lnTo>
                  <a:pt x="264" y="99"/>
                </a:lnTo>
                <a:lnTo>
                  <a:pt x="264" y="99"/>
                </a:lnTo>
                <a:lnTo>
                  <a:pt x="266" y="93"/>
                </a:lnTo>
                <a:lnTo>
                  <a:pt x="266" y="93"/>
                </a:lnTo>
                <a:close/>
                <a:moveTo>
                  <a:pt x="286" y="89"/>
                </a:moveTo>
                <a:lnTo>
                  <a:pt x="278" y="87"/>
                </a:lnTo>
                <a:lnTo>
                  <a:pt x="278" y="87"/>
                </a:lnTo>
                <a:lnTo>
                  <a:pt x="282" y="83"/>
                </a:lnTo>
                <a:lnTo>
                  <a:pt x="282" y="83"/>
                </a:lnTo>
                <a:lnTo>
                  <a:pt x="290" y="81"/>
                </a:lnTo>
                <a:lnTo>
                  <a:pt x="290" y="81"/>
                </a:lnTo>
                <a:lnTo>
                  <a:pt x="296" y="81"/>
                </a:lnTo>
                <a:lnTo>
                  <a:pt x="296" y="81"/>
                </a:lnTo>
                <a:lnTo>
                  <a:pt x="300" y="85"/>
                </a:lnTo>
                <a:lnTo>
                  <a:pt x="300" y="85"/>
                </a:lnTo>
                <a:lnTo>
                  <a:pt x="302" y="91"/>
                </a:lnTo>
                <a:lnTo>
                  <a:pt x="300" y="99"/>
                </a:lnTo>
                <a:lnTo>
                  <a:pt x="300" y="99"/>
                </a:lnTo>
                <a:lnTo>
                  <a:pt x="302" y="103"/>
                </a:lnTo>
                <a:lnTo>
                  <a:pt x="302" y="103"/>
                </a:lnTo>
                <a:lnTo>
                  <a:pt x="302" y="107"/>
                </a:lnTo>
                <a:lnTo>
                  <a:pt x="296" y="107"/>
                </a:lnTo>
                <a:lnTo>
                  <a:pt x="296" y="107"/>
                </a:lnTo>
                <a:lnTo>
                  <a:pt x="296" y="105"/>
                </a:lnTo>
                <a:lnTo>
                  <a:pt x="296" y="105"/>
                </a:lnTo>
                <a:lnTo>
                  <a:pt x="294" y="105"/>
                </a:lnTo>
                <a:lnTo>
                  <a:pt x="294" y="105"/>
                </a:lnTo>
                <a:lnTo>
                  <a:pt x="292" y="107"/>
                </a:lnTo>
                <a:lnTo>
                  <a:pt x="292" y="107"/>
                </a:lnTo>
                <a:lnTo>
                  <a:pt x="286" y="107"/>
                </a:lnTo>
                <a:lnTo>
                  <a:pt x="286" y="107"/>
                </a:lnTo>
                <a:lnTo>
                  <a:pt x="284" y="107"/>
                </a:lnTo>
                <a:lnTo>
                  <a:pt x="280" y="105"/>
                </a:lnTo>
                <a:lnTo>
                  <a:pt x="280" y="105"/>
                </a:lnTo>
                <a:lnTo>
                  <a:pt x="278" y="103"/>
                </a:lnTo>
                <a:lnTo>
                  <a:pt x="278" y="99"/>
                </a:lnTo>
                <a:lnTo>
                  <a:pt x="278" y="99"/>
                </a:lnTo>
                <a:lnTo>
                  <a:pt x="280" y="97"/>
                </a:lnTo>
                <a:lnTo>
                  <a:pt x="280" y="97"/>
                </a:lnTo>
                <a:lnTo>
                  <a:pt x="282" y="93"/>
                </a:lnTo>
                <a:lnTo>
                  <a:pt x="282" y="93"/>
                </a:lnTo>
                <a:lnTo>
                  <a:pt x="288" y="91"/>
                </a:lnTo>
                <a:lnTo>
                  <a:pt x="288" y="91"/>
                </a:lnTo>
                <a:lnTo>
                  <a:pt x="294" y="91"/>
                </a:lnTo>
                <a:lnTo>
                  <a:pt x="294" y="89"/>
                </a:lnTo>
                <a:lnTo>
                  <a:pt x="294" y="89"/>
                </a:lnTo>
                <a:lnTo>
                  <a:pt x="294" y="87"/>
                </a:lnTo>
                <a:lnTo>
                  <a:pt x="294" y="87"/>
                </a:lnTo>
                <a:lnTo>
                  <a:pt x="290" y="85"/>
                </a:lnTo>
                <a:lnTo>
                  <a:pt x="290" y="85"/>
                </a:lnTo>
                <a:lnTo>
                  <a:pt x="286" y="87"/>
                </a:lnTo>
                <a:lnTo>
                  <a:pt x="286" y="87"/>
                </a:lnTo>
                <a:lnTo>
                  <a:pt x="286" y="89"/>
                </a:lnTo>
                <a:lnTo>
                  <a:pt x="286" y="89"/>
                </a:lnTo>
                <a:close/>
                <a:moveTo>
                  <a:pt x="294" y="95"/>
                </a:moveTo>
                <a:lnTo>
                  <a:pt x="294" y="95"/>
                </a:lnTo>
                <a:lnTo>
                  <a:pt x="294" y="95"/>
                </a:lnTo>
                <a:lnTo>
                  <a:pt x="294" y="99"/>
                </a:lnTo>
                <a:lnTo>
                  <a:pt x="294" y="99"/>
                </a:lnTo>
                <a:lnTo>
                  <a:pt x="292" y="101"/>
                </a:lnTo>
                <a:lnTo>
                  <a:pt x="292" y="101"/>
                </a:lnTo>
                <a:lnTo>
                  <a:pt x="288" y="103"/>
                </a:lnTo>
                <a:lnTo>
                  <a:pt x="288" y="103"/>
                </a:lnTo>
                <a:lnTo>
                  <a:pt x="286" y="101"/>
                </a:lnTo>
                <a:lnTo>
                  <a:pt x="286" y="101"/>
                </a:lnTo>
                <a:lnTo>
                  <a:pt x="286" y="99"/>
                </a:lnTo>
                <a:lnTo>
                  <a:pt x="286" y="99"/>
                </a:lnTo>
                <a:lnTo>
                  <a:pt x="286" y="97"/>
                </a:lnTo>
                <a:lnTo>
                  <a:pt x="286" y="97"/>
                </a:lnTo>
                <a:lnTo>
                  <a:pt x="290" y="95"/>
                </a:lnTo>
                <a:lnTo>
                  <a:pt x="290" y="95"/>
                </a:lnTo>
                <a:lnTo>
                  <a:pt x="294" y="95"/>
                </a:lnTo>
                <a:lnTo>
                  <a:pt x="294" y="95"/>
                </a:lnTo>
                <a:close/>
                <a:moveTo>
                  <a:pt x="314" y="107"/>
                </a:moveTo>
                <a:lnTo>
                  <a:pt x="308" y="107"/>
                </a:lnTo>
                <a:lnTo>
                  <a:pt x="308" y="81"/>
                </a:lnTo>
                <a:lnTo>
                  <a:pt x="314" y="81"/>
                </a:lnTo>
                <a:lnTo>
                  <a:pt x="314" y="85"/>
                </a:lnTo>
                <a:lnTo>
                  <a:pt x="314" y="85"/>
                </a:lnTo>
                <a:lnTo>
                  <a:pt x="316" y="81"/>
                </a:lnTo>
                <a:lnTo>
                  <a:pt x="316" y="81"/>
                </a:lnTo>
                <a:lnTo>
                  <a:pt x="320" y="81"/>
                </a:lnTo>
                <a:lnTo>
                  <a:pt x="320" y="81"/>
                </a:lnTo>
                <a:lnTo>
                  <a:pt x="324" y="81"/>
                </a:lnTo>
                <a:lnTo>
                  <a:pt x="322" y="87"/>
                </a:lnTo>
                <a:lnTo>
                  <a:pt x="322" y="87"/>
                </a:lnTo>
                <a:lnTo>
                  <a:pt x="318" y="87"/>
                </a:lnTo>
                <a:lnTo>
                  <a:pt x="318" y="87"/>
                </a:lnTo>
                <a:lnTo>
                  <a:pt x="316" y="87"/>
                </a:lnTo>
                <a:lnTo>
                  <a:pt x="316" y="87"/>
                </a:lnTo>
                <a:lnTo>
                  <a:pt x="314" y="91"/>
                </a:lnTo>
                <a:lnTo>
                  <a:pt x="314" y="91"/>
                </a:lnTo>
                <a:lnTo>
                  <a:pt x="314" y="99"/>
                </a:lnTo>
                <a:lnTo>
                  <a:pt x="314" y="107"/>
                </a:lnTo>
                <a:lnTo>
                  <a:pt x="314" y="107"/>
                </a:lnTo>
                <a:close/>
                <a:moveTo>
                  <a:pt x="351" y="107"/>
                </a:moveTo>
                <a:lnTo>
                  <a:pt x="343" y="107"/>
                </a:lnTo>
                <a:lnTo>
                  <a:pt x="343" y="103"/>
                </a:lnTo>
                <a:lnTo>
                  <a:pt x="343" y="103"/>
                </a:lnTo>
                <a:lnTo>
                  <a:pt x="341" y="107"/>
                </a:lnTo>
                <a:lnTo>
                  <a:pt x="341" y="107"/>
                </a:lnTo>
                <a:lnTo>
                  <a:pt x="335" y="107"/>
                </a:lnTo>
                <a:lnTo>
                  <a:pt x="335" y="107"/>
                </a:lnTo>
                <a:lnTo>
                  <a:pt x="331" y="107"/>
                </a:lnTo>
                <a:lnTo>
                  <a:pt x="327" y="105"/>
                </a:lnTo>
                <a:lnTo>
                  <a:pt x="327" y="105"/>
                </a:lnTo>
                <a:lnTo>
                  <a:pt x="325" y="99"/>
                </a:lnTo>
                <a:lnTo>
                  <a:pt x="325" y="93"/>
                </a:lnTo>
                <a:lnTo>
                  <a:pt x="325" y="93"/>
                </a:lnTo>
                <a:lnTo>
                  <a:pt x="325" y="89"/>
                </a:lnTo>
                <a:lnTo>
                  <a:pt x="327" y="83"/>
                </a:lnTo>
                <a:lnTo>
                  <a:pt x="327" y="83"/>
                </a:lnTo>
                <a:lnTo>
                  <a:pt x="331" y="81"/>
                </a:lnTo>
                <a:lnTo>
                  <a:pt x="335" y="81"/>
                </a:lnTo>
                <a:lnTo>
                  <a:pt x="335" y="81"/>
                </a:lnTo>
                <a:lnTo>
                  <a:pt x="339" y="81"/>
                </a:lnTo>
                <a:lnTo>
                  <a:pt x="343" y="85"/>
                </a:lnTo>
                <a:lnTo>
                  <a:pt x="343" y="71"/>
                </a:lnTo>
                <a:lnTo>
                  <a:pt x="351" y="71"/>
                </a:lnTo>
                <a:lnTo>
                  <a:pt x="351" y="107"/>
                </a:lnTo>
                <a:lnTo>
                  <a:pt x="351" y="107"/>
                </a:lnTo>
                <a:close/>
                <a:moveTo>
                  <a:pt x="331" y="93"/>
                </a:moveTo>
                <a:lnTo>
                  <a:pt x="331" y="93"/>
                </a:lnTo>
                <a:lnTo>
                  <a:pt x="333" y="87"/>
                </a:lnTo>
                <a:lnTo>
                  <a:pt x="333" y="87"/>
                </a:lnTo>
                <a:lnTo>
                  <a:pt x="337" y="85"/>
                </a:lnTo>
                <a:lnTo>
                  <a:pt x="337" y="85"/>
                </a:lnTo>
                <a:lnTo>
                  <a:pt x="341" y="87"/>
                </a:lnTo>
                <a:lnTo>
                  <a:pt x="341" y="87"/>
                </a:lnTo>
                <a:lnTo>
                  <a:pt x="343" y="95"/>
                </a:lnTo>
                <a:lnTo>
                  <a:pt x="343" y="95"/>
                </a:lnTo>
                <a:lnTo>
                  <a:pt x="341" y="101"/>
                </a:lnTo>
                <a:lnTo>
                  <a:pt x="341" y="101"/>
                </a:lnTo>
                <a:lnTo>
                  <a:pt x="337" y="103"/>
                </a:lnTo>
                <a:lnTo>
                  <a:pt x="337" y="103"/>
                </a:lnTo>
                <a:lnTo>
                  <a:pt x="335" y="101"/>
                </a:lnTo>
                <a:lnTo>
                  <a:pt x="333" y="99"/>
                </a:lnTo>
                <a:lnTo>
                  <a:pt x="333" y="99"/>
                </a:lnTo>
                <a:lnTo>
                  <a:pt x="331" y="93"/>
                </a:lnTo>
                <a:lnTo>
                  <a:pt x="331" y="93"/>
                </a:lnTo>
                <a:close/>
                <a:moveTo>
                  <a:pt x="91" y="345"/>
                </a:moveTo>
                <a:lnTo>
                  <a:pt x="91" y="345"/>
                </a:lnTo>
                <a:lnTo>
                  <a:pt x="87" y="345"/>
                </a:lnTo>
                <a:lnTo>
                  <a:pt x="83" y="349"/>
                </a:lnTo>
                <a:lnTo>
                  <a:pt x="83" y="349"/>
                </a:lnTo>
                <a:lnTo>
                  <a:pt x="83" y="349"/>
                </a:lnTo>
                <a:lnTo>
                  <a:pt x="81" y="351"/>
                </a:lnTo>
                <a:lnTo>
                  <a:pt x="81" y="355"/>
                </a:lnTo>
                <a:lnTo>
                  <a:pt x="81" y="375"/>
                </a:lnTo>
                <a:lnTo>
                  <a:pt x="81" y="375"/>
                </a:lnTo>
                <a:lnTo>
                  <a:pt x="81" y="377"/>
                </a:lnTo>
                <a:lnTo>
                  <a:pt x="83" y="381"/>
                </a:lnTo>
                <a:lnTo>
                  <a:pt x="83" y="381"/>
                </a:lnTo>
                <a:lnTo>
                  <a:pt x="87" y="383"/>
                </a:lnTo>
                <a:lnTo>
                  <a:pt x="91" y="385"/>
                </a:lnTo>
                <a:lnTo>
                  <a:pt x="97" y="385"/>
                </a:lnTo>
                <a:lnTo>
                  <a:pt x="97" y="385"/>
                </a:lnTo>
                <a:lnTo>
                  <a:pt x="101" y="383"/>
                </a:lnTo>
                <a:lnTo>
                  <a:pt x="105" y="381"/>
                </a:lnTo>
                <a:lnTo>
                  <a:pt x="105" y="381"/>
                </a:lnTo>
                <a:lnTo>
                  <a:pt x="105" y="381"/>
                </a:lnTo>
                <a:lnTo>
                  <a:pt x="107" y="377"/>
                </a:lnTo>
                <a:lnTo>
                  <a:pt x="107" y="375"/>
                </a:lnTo>
                <a:lnTo>
                  <a:pt x="107" y="355"/>
                </a:lnTo>
                <a:lnTo>
                  <a:pt x="107" y="355"/>
                </a:lnTo>
                <a:lnTo>
                  <a:pt x="107" y="351"/>
                </a:lnTo>
                <a:lnTo>
                  <a:pt x="105" y="349"/>
                </a:lnTo>
                <a:lnTo>
                  <a:pt x="105" y="349"/>
                </a:lnTo>
                <a:lnTo>
                  <a:pt x="105" y="349"/>
                </a:lnTo>
                <a:lnTo>
                  <a:pt x="105" y="349"/>
                </a:lnTo>
                <a:lnTo>
                  <a:pt x="101" y="345"/>
                </a:lnTo>
                <a:lnTo>
                  <a:pt x="97" y="345"/>
                </a:lnTo>
                <a:lnTo>
                  <a:pt x="91" y="345"/>
                </a:lnTo>
                <a:lnTo>
                  <a:pt x="91" y="345"/>
                </a:lnTo>
                <a:close/>
                <a:moveTo>
                  <a:pt x="578" y="345"/>
                </a:moveTo>
                <a:lnTo>
                  <a:pt x="578" y="345"/>
                </a:lnTo>
                <a:lnTo>
                  <a:pt x="574" y="345"/>
                </a:lnTo>
                <a:lnTo>
                  <a:pt x="572" y="349"/>
                </a:lnTo>
                <a:lnTo>
                  <a:pt x="572" y="349"/>
                </a:lnTo>
                <a:lnTo>
                  <a:pt x="572" y="349"/>
                </a:lnTo>
                <a:lnTo>
                  <a:pt x="570" y="351"/>
                </a:lnTo>
                <a:lnTo>
                  <a:pt x="568" y="355"/>
                </a:lnTo>
                <a:lnTo>
                  <a:pt x="568" y="375"/>
                </a:lnTo>
                <a:lnTo>
                  <a:pt x="568" y="375"/>
                </a:lnTo>
                <a:lnTo>
                  <a:pt x="570" y="377"/>
                </a:lnTo>
                <a:lnTo>
                  <a:pt x="572" y="381"/>
                </a:lnTo>
                <a:lnTo>
                  <a:pt x="572" y="381"/>
                </a:lnTo>
                <a:lnTo>
                  <a:pt x="574" y="383"/>
                </a:lnTo>
                <a:lnTo>
                  <a:pt x="578" y="385"/>
                </a:lnTo>
                <a:lnTo>
                  <a:pt x="584" y="385"/>
                </a:lnTo>
                <a:lnTo>
                  <a:pt x="584" y="385"/>
                </a:lnTo>
                <a:lnTo>
                  <a:pt x="587" y="383"/>
                </a:lnTo>
                <a:lnTo>
                  <a:pt x="591" y="381"/>
                </a:lnTo>
                <a:lnTo>
                  <a:pt x="591" y="381"/>
                </a:lnTo>
                <a:lnTo>
                  <a:pt x="591" y="381"/>
                </a:lnTo>
                <a:lnTo>
                  <a:pt x="593" y="377"/>
                </a:lnTo>
                <a:lnTo>
                  <a:pt x="595" y="375"/>
                </a:lnTo>
                <a:lnTo>
                  <a:pt x="595" y="355"/>
                </a:lnTo>
                <a:lnTo>
                  <a:pt x="595" y="355"/>
                </a:lnTo>
                <a:lnTo>
                  <a:pt x="593" y="351"/>
                </a:lnTo>
                <a:lnTo>
                  <a:pt x="591" y="349"/>
                </a:lnTo>
                <a:lnTo>
                  <a:pt x="591" y="349"/>
                </a:lnTo>
                <a:lnTo>
                  <a:pt x="591" y="349"/>
                </a:lnTo>
                <a:lnTo>
                  <a:pt x="591" y="349"/>
                </a:lnTo>
                <a:lnTo>
                  <a:pt x="587" y="345"/>
                </a:lnTo>
                <a:lnTo>
                  <a:pt x="584" y="345"/>
                </a:lnTo>
                <a:lnTo>
                  <a:pt x="578" y="345"/>
                </a:lnTo>
                <a:lnTo>
                  <a:pt x="578" y="345"/>
                </a:lnTo>
                <a:close/>
                <a:moveTo>
                  <a:pt x="679" y="345"/>
                </a:moveTo>
                <a:lnTo>
                  <a:pt x="679" y="345"/>
                </a:lnTo>
                <a:lnTo>
                  <a:pt x="675" y="345"/>
                </a:lnTo>
                <a:lnTo>
                  <a:pt x="671" y="349"/>
                </a:lnTo>
                <a:lnTo>
                  <a:pt x="671" y="349"/>
                </a:lnTo>
                <a:lnTo>
                  <a:pt x="671" y="349"/>
                </a:lnTo>
                <a:lnTo>
                  <a:pt x="669" y="351"/>
                </a:lnTo>
                <a:lnTo>
                  <a:pt x="669" y="355"/>
                </a:lnTo>
                <a:lnTo>
                  <a:pt x="669" y="375"/>
                </a:lnTo>
                <a:lnTo>
                  <a:pt x="669" y="375"/>
                </a:lnTo>
                <a:lnTo>
                  <a:pt x="669" y="377"/>
                </a:lnTo>
                <a:lnTo>
                  <a:pt x="671" y="381"/>
                </a:lnTo>
                <a:lnTo>
                  <a:pt x="671" y="381"/>
                </a:lnTo>
                <a:lnTo>
                  <a:pt x="675" y="383"/>
                </a:lnTo>
                <a:lnTo>
                  <a:pt x="679" y="385"/>
                </a:lnTo>
                <a:lnTo>
                  <a:pt x="685" y="385"/>
                </a:lnTo>
                <a:lnTo>
                  <a:pt x="685" y="385"/>
                </a:lnTo>
                <a:lnTo>
                  <a:pt x="689" y="383"/>
                </a:lnTo>
                <a:lnTo>
                  <a:pt x="691" y="381"/>
                </a:lnTo>
                <a:lnTo>
                  <a:pt x="691" y="381"/>
                </a:lnTo>
                <a:lnTo>
                  <a:pt x="691" y="381"/>
                </a:lnTo>
                <a:lnTo>
                  <a:pt x="695" y="377"/>
                </a:lnTo>
                <a:lnTo>
                  <a:pt x="695" y="375"/>
                </a:lnTo>
                <a:lnTo>
                  <a:pt x="695" y="355"/>
                </a:lnTo>
                <a:lnTo>
                  <a:pt x="695" y="355"/>
                </a:lnTo>
                <a:lnTo>
                  <a:pt x="695" y="351"/>
                </a:lnTo>
                <a:lnTo>
                  <a:pt x="691" y="349"/>
                </a:lnTo>
                <a:lnTo>
                  <a:pt x="691" y="349"/>
                </a:lnTo>
                <a:lnTo>
                  <a:pt x="691" y="349"/>
                </a:lnTo>
                <a:lnTo>
                  <a:pt x="691" y="349"/>
                </a:lnTo>
                <a:lnTo>
                  <a:pt x="689" y="345"/>
                </a:lnTo>
                <a:lnTo>
                  <a:pt x="685" y="345"/>
                </a:lnTo>
                <a:lnTo>
                  <a:pt x="679" y="345"/>
                </a:lnTo>
                <a:lnTo>
                  <a:pt x="679" y="345"/>
                </a:lnTo>
                <a:close/>
                <a:moveTo>
                  <a:pt x="685" y="351"/>
                </a:moveTo>
                <a:lnTo>
                  <a:pt x="679" y="351"/>
                </a:lnTo>
                <a:lnTo>
                  <a:pt x="679" y="351"/>
                </a:lnTo>
                <a:lnTo>
                  <a:pt x="675" y="353"/>
                </a:lnTo>
                <a:lnTo>
                  <a:pt x="675" y="353"/>
                </a:lnTo>
                <a:lnTo>
                  <a:pt x="675" y="353"/>
                </a:lnTo>
                <a:lnTo>
                  <a:pt x="673" y="355"/>
                </a:lnTo>
                <a:lnTo>
                  <a:pt x="673" y="375"/>
                </a:lnTo>
                <a:lnTo>
                  <a:pt x="673" y="375"/>
                </a:lnTo>
                <a:lnTo>
                  <a:pt x="675" y="377"/>
                </a:lnTo>
                <a:lnTo>
                  <a:pt x="675" y="377"/>
                </a:lnTo>
                <a:lnTo>
                  <a:pt x="679" y="379"/>
                </a:lnTo>
                <a:lnTo>
                  <a:pt x="685" y="379"/>
                </a:lnTo>
                <a:lnTo>
                  <a:pt x="685" y="379"/>
                </a:lnTo>
                <a:lnTo>
                  <a:pt x="689" y="377"/>
                </a:lnTo>
                <a:lnTo>
                  <a:pt x="689" y="377"/>
                </a:lnTo>
                <a:lnTo>
                  <a:pt x="689" y="377"/>
                </a:lnTo>
                <a:lnTo>
                  <a:pt x="689" y="375"/>
                </a:lnTo>
                <a:lnTo>
                  <a:pt x="689" y="355"/>
                </a:lnTo>
                <a:lnTo>
                  <a:pt x="689" y="355"/>
                </a:lnTo>
                <a:lnTo>
                  <a:pt x="689" y="353"/>
                </a:lnTo>
                <a:lnTo>
                  <a:pt x="689" y="353"/>
                </a:lnTo>
                <a:lnTo>
                  <a:pt x="689" y="353"/>
                </a:lnTo>
                <a:lnTo>
                  <a:pt x="685" y="351"/>
                </a:lnTo>
                <a:lnTo>
                  <a:pt x="685" y="351"/>
                </a:lnTo>
                <a:close/>
                <a:moveTo>
                  <a:pt x="645" y="345"/>
                </a:moveTo>
                <a:lnTo>
                  <a:pt x="645" y="345"/>
                </a:lnTo>
                <a:lnTo>
                  <a:pt x="641" y="345"/>
                </a:lnTo>
                <a:lnTo>
                  <a:pt x="637" y="349"/>
                </a:lnTo>
                <a:lnTo>
                  <a:pt x="637" y="349"/>
                </a:lnTo>
                <a:lnTo>
                  <a:pt x="637" y="349"/>
                </a:lnTo>
                <a:lnTo>
                  <a:pt x="635" y="351"/>
                </a:lnTo>
                <a:lnTo>
                  <a:pt x="635" y="355"/>
                </a:lnTo>
                <a:lnTo>
                  <a:pt x="635" y="375"/>
                </a:lnTo>
                <a:lnTo>
                  <a:pt x="635" y="375"/>
                </a:lnTo>
                <a:lnTo>
                  <a:pt x="635" y="377"/>
                </a:lnTo>
                <a:lnTo>
                  <a:pt x="637" y="381"/>
                </a:lnTo>
                <a:lnTo>
                  <a:pt x="637" y="381"/>
                </a:lnTo>
                <a:lnTo>
                  <a:pt x="641" y="383"/>
                </a:lnTo>
                <a:lnTo>
                  <a:pt x="645" y="385"/>
                </a:lnTo>
                <a:lnTo>
                  <a:pt x="651" y="385"/>
                </a:lnTo>
                <a:lnTo>
                  <a:pt x="651" y="385"/>
                </a:lnTo>
                <a:lnTo>
                  <a:pt x="655" y="383"/>
                </a:lnTo>
                <a:lnTo>
                  <a:pt x="659" y="381"/>
                </a:lnTo>
                <a:lnTo>
                  <a:pt x="659" y="381"/>
                </a:lnTo>
                <a:lnTo>
                  <a:pt x="659" y="381"/>
                </a:lnTo>
                <a:lnTo>
                  <a:pt x="661" y="377"/>
                </a:lnTo>
                <a:lnTo>
                  <a:pt x="661" y="375"/>
                </a:lnTo>
                <a:lnTo>
                  <a:pt x="661" y="355"/>
                </a:lnTo>
                <a:lnTo>
                  <a:pt x="661" y="355"/>
                </a:lnTo>
                <a:lnTo>
                  <a:pt x="661" y="351"/>
                </a:lnTo>
                <a:lnTo>
                  <a:pt x="659" y="349"/>
                </a:lnTo>
                <a:lnTo>
                  <a:pt x="659" y="349"/>
                </a:lnTo>
                <a:lnTo>
                  <a:pt x="659" y="349"/>
                </a:lnTo>
                <a:lnTo>
                  <a:pt x="659" y="349"/>
                </a:lnTo>
                <a:lnTo>
                  <a:pt x="655" y="345"/>
                </a:lnTo>
                <a:lnTo>
                  <a:pt x="651" y="345"/>
                </a:lnTo>
                <a:lnTo>
                  <a:pt x="645" y="345"/>
                </a:lnTo>
                <a:lnTo>
                  <a:pt x="645" y="345"/>
                </a:lnTo>
                <a:close/>
                <a:moveTo>
                  <a:pt x="651" y="351"/>
                </a:moveTo>
                <a:lnTo>
                  <a:pt x="645" y="351"/>
                </a:lnTo>
                <a:lnTo>
                  <a:pt x="645" y="351"/>
                </a:lnTo>
                <a:lnTo>
                  <a:pt x="641" y="353"/>
                </a:lnTo>
                <a:lnTo>
                  <a:pt x="641" y="353"/>
                </a:lnTo>
                <a:lnTo>
                  <a:pt x="641" y="353"/>
                </a:lnTo>
                <a:lnTo>
                  <a:pt x="641" y="355"/>
                </a:lnTo>
                <a:lnTo>
                  <a:pt x="641" y="375"/>
                </a:lnTo>
                <a:lnTo>
                  <a:pt x="641" y="375"/>
                </a:lnTo>
                <a:lnTo>
                  <a:pt x="641" y="377"/>
                </a:lnTo>
                <a:lnTo>
                  <a:pt x="641" y="377"/>
                </a:lnTo>
                <a:lnTo>
                  <a:pt x="645" y="379"/>
                </a:lnTo>
                <a:lnTo>
                  <a:pt x="651" y="379"/>
                </a:lnTo>
                <a:lnTo>
                  <a:pt x="651" y="379"/>
                </a:lnTo>
                <a:lnTo>
                  <a:pt x="655" y="377"/>
                </a:lnTo>
                <a:lnTo>
                  <a:pt x="655" y="377"/>
                </a:lnTo>
                <a:lnTo>
                  <a:pt x="655" y="377"/>
                </a:lnTo>
                <a:lnTo>
                  <a:pt x="655" y="375"/>
                </a:lnTo>
                <a:lnTo>
                  <a:pt x="655" y="355"/>
                </a:lnTo>
                <a:lnTo>
                  <a:pt x="655" y="355"/>
                </a:lnTo>
                <a:lnTo>
                  <a:pt x="655" y="353"/>
                </a:lnTo>
                <a:lnTo>
                  <a:pt x="655" y="353"/>
                </a:lnTo>
                <a:lnTo>
                  <a:pt x="655" y="353"/>
                </a:lnTo>
                <a:lnTo>
                  <a:pt x="651" y="351"/>
                </a:lnTo>
                <a:lnTo>
                  <a:pt x="651" y="351"/>
                </a:lnTo>
                <a:close/>
                <a:moveTo>
                  <a:pt x="611" y="345"/>
                </a:moveTo>
                <a:lnTo>
                  <a:pt x="611" y="345"/>
                </a:lnTo>
                <a:lnTo>
                  <a:pt x="607" y="345"/>
                </a:lnTo>
                <a:lnTo>
                  <a:pt x="603" y="349"/>
                </a:lnTo>
                <a:lnTo>
                  <a:pt x="603" y="349"/>
                </a:lnTo>
                <a:lnTo>
                  <a:pt x="603" y="349"/>
                </a:lnTo>
                <a:lnTo>
                  <a:pt x="601" y="351"/>
                </a:lnTo>
                <a:lnTo>
                  <a:pt x="601" y="355"/>
                </a:lnTo>
                <a:lnTo>
                  <a:pt x="601" y="375"/>
                </a:lnTo>
                <a:lnTo>
                  <a:pt x="601" y="375"/>
                </a:lnTo>
                <a:lnTo>
                  <a:pt x="601" y="377"/>
                </a:lnTo>
                <a:lnTo>
                  <a:pt x="603" y="381"/>
                </a:lnTo>
                <a:lnTo>
                  <a:pt x="603" y="381"/>
                </a:lnTo>
                <a:lnTo>
                  <a:pt x="607" y="383"/>
                </a:lnTo>
                <a:lnTo>
                  <a:pt x="611" y="385"/>
                </a:lnTo>
                <a:lnTo>
                  <a:pt x="617" y="385"/>
                </a:lnTo>
                <a:lnTo>
                  <a:pt x="617" y="385"/>
                </a:lnTo>
                <a:lnTo>
                  <a:pt x="621" y="383"/>
                </a:lnTo>
                <a:lnTo>
                  <a:pt x="625" y="381"/>
                </a:lnTo>
                <a:lnTo>
                  <a:pt x="625" y="381"/>
                </a:lnTo>
                <a:lnTo>
                  <a:pt x="625" y="381"/>
                </a:lnTo>
                <a:lnTo>
                  <a:pt x="627" y="377"/>
                </a:lnTo>
                <a:lnTo>
                  <a:pt x="627" y="375"/>
                </a:lnTo>
                <a:lnTo>
                  <a:pt x="627" y="355"/>
                </a:lnTo>
                <a:lnTo>
                  <a:pt x="627" y="355"/>
                </a:lnTo>
                <a:lnTo>
                  <a:pt x="627" y="351"/>
                </a:lnTo>
                <a:lnTo>
                  <a:pt x="625" y="349"/>
                </a:lnTo>
                <a:lnTo>
                  <a:pt x="625" y="349"/>
                </a:lnTo>
                <a:lnTo>
                  <a:pt x="625" y="349"/>
                </a:lnTo>
                <a:lnTo>
                  <a:pt x="625" y="349"/>
                </a:lnTo>
                <a:lnTo>
                  <a:pt x="621" y="345"/>
                </a:lnTo>
                <a:lnTo>
                  <a:pt x="617" y="345"/>
                </a:lnTo>
                <a:lnTo>
                  <a:pt x="611" y="345"/>
                </a:lnTo>
                <a:lnTo>
                  <a:pt x="611" y="345"/>
                </a:lnTo>
                <a:close/>
                <a:moveTo>
                  <a:pt x="617" y="351"/>
                </a:moveTo>
                <a:lnTo>
                  <a:pt x="611" y="351"/>
                </a:lnTo>
                <a:lnTo>
                  <a:pt x="611" y="351"/>
                </a:lnTo>
                <a:lnTo>
                  <a:pt x="607" y="353"/>
                </a:lnTo>
                <a:lnTo>
                  <a:pt x="607" y="353"/>
                </a:lnTo>
                <a:lnTo>
                  <a:pt x="607" y="353"/>
                </a:lnTo>
                <a:lnTo>
                  <a:pt x="607" y="355"/>
                </a:lnTo>
                <a:lnTo>
                  <a:pt x="607" y="375"/>
                </a:lnTo>
                <a:lnTo>
                  <a:pt x="607" y="375"/>
                </a:lnTo>
                <a:lnTo>
                  <a:pt x="607" y="377"/>
                </a:lnTo>
                <a:lnTo>
                  <a:pt x="607" y="377"/>
                </a:lnTo>
                <a:lnTo>
                  <a:pt x="611" y="379"/>
                </a:lnTo>
                <a:lnTo>
                  <a:pt x="617" y="379"/>
                </a:lnTo>
                <a:lnTo>
                  <a:pt x="617" y="379"/>
                </a:lnTo>
                <a:lnTo>
                  <a:pt x="621" y="377"/>
                </a:lnTo>
                <a:lnTo>
                  <a:pt x="621" y="377"/>
                </a:lnTo>
                <a:lnTo>
                  <a:pt x="621" y="377"/>
                </a:lnTo>
                <a:lnTo>
                  <a:pt x="623" y="375"/>
                </a:lnTo>
                <a:lnTo>
                  <a:pt x="623" y="355"/>
                </a:lnTo>
                <a:lnTo>
                  <a:pt x="623" y="355"/>
                </a:lnTo>
                <a:lnTo>
                  <a:pt x="621" y="353"/>
                </a:lnTo>
                <a:lnTo>
                  <a:pt x="621" y="353"/>
                </a:lnTo>
                <a:lnTo>
                  <a:pt x="621" y="353"/>
                </a:lnTo>
                <a:lnTo>
                  <a:pt x="617" y="351"/>
                </a:lnTo>
                <a:lnTo>
                  <a:pt x="617" y="351"/>
                </a:lnTo>
                <a:close/>
                <a:moveTo>
                  <a:pt x="584" y="351"/>
                </a:moveTo>
                <a:lnTo>
                  <a:pt x="578" y="351"/>
                </a:lnTo>
                <a:lnTo>
                  <a:pt x="578" y="351"/>
                </a:lnTo>
                <a:lnTo>
                  <a:pt x="576" y="353"/>
                </a:lnTo>
                <a:lnTo>
                  <a:pt x="576" y="353"/>
                </a:lnTo>
                <a:lnTo>
                  <a:pt x="576" y="353"/>
                </a:lnTo>
                <a:lnTo>
                  <a:pt x="574" y="355"/>
                </a:lnTo>
                <a:lnTo>
                  <a:pt x="574" y="375"/>
                </a:lnTo>
                <a:lnTo>
                  <a:pt x="574" y="375"/>
                </a:lnTo>
                <a:lnTo>
                  <a:pt x="576" y="377"/>
                </a:lnTo>
                <a:lnTo>
                  <a:pt x="576" y="377"/>
                </a:lnTo>
                <a:lnTo>
                  <a:pt x="578" y="379"/>
                </a:lnTo>
                <a:lnTo>
                  <a:pt x="584" y="379"/>
                </a:lnTo>
                <a:lnTo>
                  <a:pt x="584" y="379"/>
                </a:lnTo>
                <a:lnTo>
                  <a:pt x="587" y="377"/>
                </a:lnTo>
                <a:lnTo>
                  <a:pt x="587" y="377"/>
                </a:lnTo>
                <a:lnTo>
                  <a:pt x="587" y="377"/>
                </a:lnTo>
                <a:lnTo>
                  <a:pt x="589" y="375"/>
                </a:lnTo>
                <a:lnTo>
                  <a:pt x="589" y="355"/>
                </a:lnTo>
                <a:lnTo>
                  <a:pt x="589" y="355"/>
                </a:lnTo>
                <a:lnTo>
                  <a:pt x="587" y="353"/>
                </a:lnTo>
                <a:lnTo>
                  <a:pt x="587" y="353"/>
                </a:lnTo>
                <a:lnTo>
                  <a:pt x="587" y="353"/>
                </a:lnTo>
                <a:lnTo>
                  <a:pt x="584" y="351"/>
                </a:lnTo>
                <a:lnTo>
                  <a:pt x="584" y="351"/>
                </a:lnTo>
                <a:close/>
                <a:moveTo>
                  <a:pt x="415" y="345"/>
                </a:moveTo>
                <a:lnTo>
                  <a:pt x="415" y="345"/>
                </a:lnTo>
                <a:lnTo>
                  <a:pt x="411" y="345"/>
                </a:lnTo>
                <a:lnTo>
                  <a:pt x="409" y="349"/>
                </a:lnTo>
                <a:lnTo>
                  <a:pt x="409" y="349"/>
                </a:lnTo>
                <a:lnTo>
                  <a:pt x="409" y="349"/>
                </a:lnTo>
                <a:lnTo>
                  <a:pt x="407" y="351"/>
                </a:lnTo>
                <a:lnTo>
                  <a:pt x="405" y="355"/>
                </a:lnTo>
                <a:lnTo>
                  <a:pt x="405" y="375"/>
                </a:lnTo>
                <a:lnTo>
                  <a:pt x="405" y="375"/>
                </a:lnTo>
                <a:lnTo>
                  <a:pt x="407" y="377"/>
                </a:lnTo>
                <a:lnTo>
                  <a:pt x="409" y="381"/>
                </a:lnTo>
                <a:lnTo>
                  <a:pt x="409" y="381"/>
                </a:lnTo>
                <a:lnTo>
                  <a:pt x="411" y="383"/>
                </a:lnTo>
                <a:lnTo>
                  <a:pt x="415" y="385"/>
                </a:lnTo>
                <a:lnTo>
                  <a:pt x="423" y="385"/>
                </a:lnTo>
                <a:lnTo>
                  <a:pt x="423" y="385"/>
                </a:lnTo>
                <a:lnTo>
                  <a:pt x="427" y="383"/>
                </a:lnTo>
                <a:lnTo>
                  <a:pt x="429" y="381"/>
                </a:lnTo>
                <a:lnTo>
                  <a:pt x="429" y="381"/>
                </a:lnTo>
                <a:lnTo>
                  <a:pt x="429" y="381"/>
                </a:lnTo>
                <a:lnTo>
                  <a:pt x="431" y="377"/>
                </a:lnTo>
                <a:lnTo>
                  <a:pt x="433" y="375"/>
                </a:lnTo>
                <a:lnTo>
                  <a:pt x="433" y="355"/>
                </a:lnTo>
                <a:lnTo>
                  <a:pt x="433" y="355"/>
                </a:lnTo>
                <a:lnTo>
                  <a:pt x="431" y="351"/>
                </a:lnTo>
                <a:lnTo>
                  <a:pt x="429" y="349"/>
                </a:lnTo>
                <a:lnTo>
                  <a:pt x="429" y="349"/>
                </a:lnTo>
                <a:lnTo>
                  <a:pt x="429" y="349"/>
                </a:lnTo>
                <a:lnTo>
                  <a:pt x="429" y="349"/>
                </a:lnTo>
                <a:lnTo>
                  <a:pt x="427" y="345"/>
                </a:lnTo>
                <a:lnTo>
                  <a:pt x="423" y="345"/>
                </a:lnTo>
                <a:lnTo>
                  <a:pt x="415" y="345"/>
                </a:lnTo>
                <a:lnTo>
                  <a:pt x="415" y="345"/>
                </a:lnTo>
                <a:close/>
                <a:moveTo>
                  <a:pt x="516" y="345"/>
                </a:moveTo>
                <a:lnTo>
                  <a:pt x="516" y="345"/>
                </a:lnTo>
                <a:lnTo>
                  <a:pt x="512" y="345"/>
                </a:lnTo>
                <a:lnTo>
                  <a:pt x="508" y="349"/>
                </a:lnTo>
                <a:lnTo>
                  <a:pt x="508" y="349"/>
                </a:lnTo>
                <a:lnTo>
                  <a:pt x="508" y="349"/>
                </a:lnTo>
                <a:lnTo>
                  <a:pt x="506" y="351"/>
                </a:lnTo>
                <a:lnTo>
                  <a:pt x="506" y="355"/>
                </a:lnTo>
                <a:lnTo>
                  <a:pt x="506" y="375"/>
                </a:lnTo>
                <a:lnTo>
                  <a:pt x="506" y="375"/>
                </a:lnTo>
                <a:lnTo>
                  <a:pt x="506" y="377"/>
                </a:lnTo>
                <a:lnTo>
                  <a:pt x="508" y="381"/>
                </a:lnTo>
                <a:lnTo>
                  <a:pt x="508" y="381"/>
                </a:lnTo>
                <a:lnTo>
                  <a:pt x="512" y="383"/>
                </a:lnTo>
                <a:lnTo>
                  <a:pt x="516" y="385"/>
                </a:lnTo>
                <a:lnTo>
                  <a:pt x="522" y="385"/>
                </a:lnTo>
                <a:lnTo>
                  <a:pt x="522" y="385"/>
                </a:lnTo>
                <a:lnTo>
                  <a:pt x="526" y="383"/>
                </a:lnTo>
                <a:lnTo>
                  <a:pt x="530" y="381"/>
                </a:lnTo>
                <a:lnTo>
                  <a:pt x="530" y="381"/>
                </a:lnTo>
                <a:lnTo>
                  <a:pt x="530" y="381"/>
                </a:lnTo>
                <a:lnTo>
                  <a:pt x="532" y="377"/>
                </a:lnTo>
                <a:lnTo>
                  <a:pt x="532" y="375"/>
                </a:lnTo>
                <a:lnTo>
                  <a:pt x="532" y="355"/>
                </a:lnTo>
                <a:lnTo>
                  <a:pt x="532" y="355"/>
                </a:lnTo>
                <a:lnTo>
                  <a:pt x="532" y="351"/>
                </a:lnTo>
                <a:lnTo>
                  <a:pt x="530" y="349"/>
                </a:lnTo>
                <a:lnTo>
                  <a:pt x="530" y="349"/>
                </a:lnTo>
                <a:lnTo>
                  <a:pt x="530" y="349"/>
                </a:lnTo>
                <a:lnTo>
                  <a:pt x="530" y="349"/>
                </a:lnTo>
                <a:lnTo>
                  <a:pt x="526" y="345"/>
                </a:lnTo>
                <a:lnTo>
                  <a:pt x="522" y="345"/>
                </a:lnTo>
                <a:lnTo>
                  <a:pt x="516" y="345"/>
                </a:lnTo>
                <a:lnTo>
                  <a:pt x="516" y="345"/>
                </a:lnTo>
                <a:close/>
                <a:moveTo>
                  <a:pt x="522" y="351"/>
                </a:moveTo>
                <a:lnTo>
                  <a:pt x="516" y="351"/>
                </a:lnTo>
                <a:lnTo>
                  <a:pt x="516" y="351"/>
                </a:lnTo>
                <a:lnTo>
                  <a:pt x="512" y="353"/>
                </a:lnTo>
                <a:lnTo>
                  <a:pt x="512" y="353"/>
                </a:lnTo>
                <a:lnTo>
                  <a:pt x="512" y="353"/>
                </a:lnTo>
                <a:lnTo>
                  <a:pt x="512" y="355"/>
                </a:lnTo>
                <a:lnTo>
                  <a:pt x="512" y="375"/>
                </a:lnTo>
                <a:lnTo>
                  <a:pt x="512" y="375"/>
                </a:lnTo>
                <a:lnTo>
                  <a:pt x="512" y="377"/>
                </a:lnTo>
                <a:lnTo>
                  <a:pt x="512" y="377"/>
                </a:lnTo>
                <a:lnTo>
                  <a:pt x="516" y="379"/>
                </a:lnTo>
                <a:lnTo>
                  <a:pt x="522" y="379"/>
                </a:lnTo>
                <a:lnTo>
                  <a:pt x="522" y="379"/>
                </a:lnTo>
                <a:lnTo>
                  <a:pt x="526" y="377"/>
                </a:lnTo>
                <a:lnTo>
                  <a:pt x="526" y="377"/>
                </a:lnTo>
                <a:lnTo>
                  <a:pt x="526" y="377"/>
                </a:lnTo>
                <a:lnTo>
                  <a:pt x="526" y="375"/>
                </a:lnTo>
                <a:lnTo>
                  <a:pt x="526" y="355"/>
                </a:lnTo>
                <a:lnTo>
                  <a:pt x="526" y="355"/>
                </a:lnTo>
                <a:lnTo>
                  <a:pt x="526" y="353"/>
                </a:lnTo>
                <a:lnTo>
                  <a:pt x="526" y="353"/>
                </a:lnTo>
                <a:lnTo>
                  <a:pt x="526" y="353"/>
                </a:lnTo>
                <a:lnTo>
                  <a:pt x="522" y="351"/>
                </a:lnTo>
                <a:lnTo>
                  <a:pt x="522" y="351"/>
                </a:lnTo>
                <a:close/>
                <a:moveTo>
                  <a:pt x="482" y="345"/>
                </a:moveTo>
                <a:lnTo>
                  <a:pt x="482" y="345"/>
                </a:lnTo>
                <a:lnTo>
                  <a:pt x="478" y="345"/>
                </a:lnTo>
                <a:lnTo>
                  <a:pt x="474" y="349"/>
                </a:lnTo>
                <a:lnTo>
                  <a:pt x="474" y="349"/>
                </a:lnTo>
                <a:lnTo>
                  <a:pt x="474" y="349"/>
                </a:lnTo>
                <a:lnTo>
                  <a:pt x="472" y="351"/>
                </a:lnTo>
                <a:lnTo>
                  <a:pt x="472" y="355"/>
                </a:lnTo>
                <a:lnTo>
                  <a:pt x="472" y="375"/>
                </a:lnTo>
                <a:lnTo>
                  <a:pt x="472" y="375"/>
                </a:lnTo>
                <a:lnTo>
                  <a:pt x="472" y="377"/>
                </a:lnTo>
                <a:lnTo>
                  <a:pt x="474" y="381"/>
                </a:lnTo>
                <a:lnTo>
                  <a:pt x="474" y="381"/>
                </a:lnTo>
                <a:lnTo>
                  <a:pt x="478" y="383"/>
                </a:lnTo>
                <a:lnTo>
                  <a:pt x="482" y="385"/>
                </a:lnTo>
                <a:lnTo>
                  <a:pt x="488" y="385"/>
                </a:lnTo>
                <a:lnTo>
                  <a:pt x="488" y="385"/>
                </a:lnTo>
                <a:lnTo>
                  <a:pt x="492" y="383"/>
                </a:lnTo>
                <a:lnTo>
                  <a:pt x="496" y="381"/>
                </a:lnTo>
                <a:lnTo>
                  <a:pt x="496" y="381"/>
                </a:lnTo>
                <a:lnTo>
                  <a:pt x="496" y="381"/>
                </a:lnTo>
                <a:lnTo>
                  <a:pt x="498" y="377"/>
                </a:lnTo>
                <a:lnTo>
                  <a:pt x="498" y="375"/>
                </a:lnTo>
                <a:lnTo>
                  <a:pt x="498" y="355"/>
                </a:lnTo>
                <a:lnTo>
                  <a:pt x="498" y="355"/>
                </a:lnTo>
                <a:lnTo>
                  <a:pt x="498" y="351"/>
                </a:lnTo>
                <a:lnTo>
                  <a:pt x="496" y="349"/>
                </a:lnTo>
                <a:lnTo>
                  <a:pt x="496" y="349"/>
                </a:lnTo>
                <a:lnTo>
                  <a:pt x="496" y="349"/>
                </a:lnTo>
                <a:lnTo>
                  <a:pt x="496" y="349"/>
                </a:lnTo>
                <a:lnTo>
                  <a:pt x="492" y="345"/>
                </a:lnTo>
                <a:lnTo>
                  <a:pt x="488" y="345"/>
                </a:lnTo>
                <a:lnTo>
                  <a:pt x="482" y="345"/>
                </a:lnTo>
                <a:lnTo>
                  <a:pt x="482" y="345"/>
                </a:lnTo>
                <a:close/>
                <a:moveTo>
                  <a:pt x="488" y="351"/>
                </a:moveTo>
                <a:lnTo>
                  <a:pt x="482" y="351"/>
                </a:lnTo>
                <a:lnTo>
                  <a:pt x="482" y="351"/>
                </a:lnTo>
                <a:lnTo>
                  <a:pt x="478" y="353"/>
                </a:lnTo>
                <a:lnTo>
                  <a:pt x="478" y="353"/>
                </a:lnTo>
                <a:lnTo>
                  <a:pt x="478" y="353"/>
                </a:lnTo>
                <a:lnTo>
                  <a:pt x="478" y="355"/>
                </a:lnTo>
                <a:lnTo>
                  <a:pt x="478" y="375"/>
                </a:lnTo>
                <a:lnTo>
                  <a:pt x="478" y="375"/>
                </a:lnTo>
                <a:lnTo>
                  <a:pt x="478" y="377"/>
                </a:lnTo>
                <a:lnTo>
                  <a:pt x="478" y="377"/>
                </a:lnTo>
                <a:lnTo>
                  <a:pt x="482" y="379"/>
                </a:lnTo>
                <a:lnTo>
                  <a:pt x="488" y="379"/>
                </a:lnTo>
                <a:lnTo>
                  <a:pt x="488" y="379"/>
                </a:lnTo>
                <a:lnTo>
                  <a:pt x="492" y="377"/>
                </a:lnTo>
                <a:lnTo>
                  <a:pt x="492" y="377"/>
                </a:lnTo>
                <a:lnTo>
                  <a:pt x="492" y="377"/>
                </a:lnTo>
                <a:lnTo>
                  <a:pt x="494" y="375"/>
                </a:lnTo>
                <a:lnTo>
                  <a:pt x="494" y="355"/>
                </a:lnTo>
                <a:lnTo>
                  <a:pt x="494" y="355"/>
                </a:lnTo>
                <a:lnTo>
                  <a:pt x="492" y="353"/>
                </a:lnTo>
                <a:lnTo>
                  <a:pt x="492" y="353"/>
                </a:lnTo>
                <a:lnTo>
                  <a:pt x="492" y="353"/>
                </a:lnTo>
                <a:lnTo>
                  <a:pt x="488" y="351"/>
                </a:lnTo>
                <a:lnTo>
                  <a:pt x="488" y="351"/>
                </a:lnTo>
                <a:close/>
                <a:moveTo>
                  <a:pt x="449" y="345"/>
                </a:moveTo>
                <a:lnTo>
                  <a:pt x="449" y="345"/>
                </a:lnTo>
                <a:lnTo>
                  <a:pt x="445" y="345"/>
                </a:lnTo>
                <a:lnTo>
                  <a:pt x="443" y="349"/>
                </a:lnTo>
                <a:lnTo>
                  <a:pt x="443" y="349"/>
                </a:lnTo>
                <a:lnTo>
                  <a:pt x="443" y="349"/>
                </a:lnTo>
                <a:lnTo>
                  <a:pt x="439" y="351"/>
                </a:lnTo>
                <a:lnTo>
                  <a:pt x="439" y="355"/>
                </a:lnTo>
                <a:lnTo>
                  <a:pt x="439" y="375"/>
                </a:lnTo>
                <a:lnTo>
                  <a:pt x="439" y="375"/>
                </a:lnTo>
                <a:lnTo>
                  <a:pt x="439" y="377"/>
                </a:lnTo>
                <a:lnTo>
                  <a:pt x="443" y="381"/>
                </a:lnTo>
                <a:lnTo>
                  <a:pt x="443" y="381"/>
                </a:lnTo>
                <a:lnTo>
                  <a:pt x="445" y="383"/>
                </a:lnTo>
                <a:lnTo>
                  <a:pt x="449" y="385"/>
                </a:lnTo>
                <a:lnTo>
                  <a:pt x="454" y="385"/>
                </a:lnTo>
                <a:lnTo>
                  <a:pt x="454" y="385"/>
                </a:lnTo>
                <a:lnTo>
                  <a:pt x="458" y="383"/>
                </a:lnTo>
                <a:lnTo>
                  <a:pt x="462" y="381"/>
                </a:lnTo>
                <a:lnTo>
                  <a:pt x="462" y="381"/>
                </a:lnTo>
                <a:lnTo>
                  <a:pt x="462" y="381"/>
                </a:lnTo>
                <a:lnTo>
                  <a:pt x="464" y="377"/>
                </a:lnTo>
                <a:lnTo>
                  <a:pt x="464" y="375"/>
                </a:lnTo>
                <a:lnTo>
                  <a:pt x="464" y="355"/>
                </a:lnTo>
                <a:lnTo>
                  <a:pt x="464" y="355"/>
                </a:lnTo>
                <a:lnTo>
                  <a:pt x="464" y="351"/>
                </a:lnTo>
                <a:lnTo>
                  <a:pt x="462" y="349"/>
                </a:lnTo>
                <a:lnTo>
                  <a:pt x="462" y="349"/>
                </a:lnTo>
                <a:lnTo>
                  <a:pt x="462" y="349"/>
                </a:lnTo>
                <a:lnTo>
                  <a:pt x="462" y="349"/>
                </a:lnTo>
                <a:lnTo>
                  <a:pt x="458" y="345"/>
                </a:lnTo>
                <a:lnTo>
                  <a:pt x="454" y="345"/>
                </a:lnTo>
                <a:lnTo>
                  <a:pt x="449" y="345"/>
                </a:lnTo>
                <a:lnTo>
                  <a:pt x="449" y="345"/>
                </a:lnTo>
                <a:close/>
                <a:moveTo>
                  <a:pt x="454" y="351"/>
                </a:moveTo>
                <a:lnTo>
                  <a:pt x="449" y="351"/>
                </a:lnTo>
                <a:lnTo>
                  <a:pt x="449" y="351"/>
                </a:lnTo>
                <a:lnTo>
                  <a:pt x="447" y="353"/>
                </a:lnTo>
                <a:lnTo>
                  <a:pt x="447" y="353"/>
                </a:lnTo>
                <a:lnTo>
                  <a:pt x="447" y="353"/>
                </a:lnTo>
                <a:lnTo>
                  <a:pt x="445" y="355"/>
                </a:lnTo>
                <a:lnTo>
                  <a:pt x="445" y="375"/>
                </a:lnTo>
                <a:lnTo>
                  <a:pt x="445" y="375"/>
                </a:lnTo>
                <a:lnTo>
                  <a:pt x="447" y="377"/>
                </a:lnTo>
                <a:lnTo>
                  <a:pt x="447" y="377"/>
                </a:lnTo>
                <a:lnTo>
                  <a:pt x="449" y="379"/>
                </a:lnTo>
                <a:lnTo>
                  <a:pt x="454" y="379"/>
                </a:lnTo>
                <a:lnTo>
                  <a:pt x="454" y="379"/>
                </a:lnTo>
                <a:lnTo>
                  <a:pt x="458" y="377"/>
                </a:lnTo>
                <a:lnTo>
                  <a:pt x="458" y="377"/>
                </a:lnTo>
                <a:lnTo>
                  <a:pt x="458" y="377"/>
                </a:lnTo>
                <a:lnTo>
                  <a:pt x="460" y="375"/>
                </a:lnTo>
                <a:lnTo>
                  <a:pt x="460" y="355"/>
                </a:lnTo>
                <a:lnTo>
                  <a:pt x="460" y="355"/>
                </a:lnTo>
                <a:lnTo>
                  <a:pt x="458" y="353"/>
                </a:lnTo>
                <a:lnTo>
                  <a:pt x="458" y="353"/>
                </a:lnTo>
                <a:lnTo>
                  <a:pt x="458" y="353"/>
                </a:lnTo>
                <a:lnTo>
                  <a:pt x="454" y="351"/>
                </a:lnTo>
                <a:lnTo>
                  <a:pt x="454" y="351"/>
                </a:lnTo>
                <a:close/>
                <a:moveTo>
                  <a:pt x="423" y="351"/>
                </a:moveTo>
                <a:lnTo>
                  <a:pt x="415" y="351"/>
                </a:lnTo>
                <a:lnTo>
                  <a:pt x="415" y="351"/>
                </a:lnTo>
                <a:lnTo>
                  <a:pt x="413" y="353"/>
                </a:lnTo>
                <a:lnTo>
                  <a:pt x="413" y="353"/>
                </a:lnTo>
                <a:lnTo>
                  <a:pt x="413" y="353"/>
                </a:lnTo>
                <a:lnTo>
                  <a:pt x="411" y="355"/>
                </a:lnTo>
                <a:lnTo>
                  <a:pt x="411" y="375"/>
                </a:lnTo>
                <a:lnTo>
                  <a:pt x="411" y="375"/>
                </a:lnTo>
                <a:lnTo>
                  <a:pt x="413" y="377"/>
                </a:lnTo>
                <a:lnTo>
                  <a:pt x="413" y="377"/>
                </a:lnTo>
                <a:lnTo>
                  <a:pt x="415" y="379"/>
                </a:lnTo>
                <a:lnTo>
                  <a:pt x="423" y="379"/>
                </a:lnTo>
                <a:lnTo>
                  <a:pt x="423" y="379"/>
                </a:lnTo>
                <a:lnTo>
                  <a:pt x="425" y="377"/>
                </a:lnTo>
                <a:lnTo>
                  <a:pt x="425" y="377"/>
                </a:lnTo>
                <a:lnTo>
                  <a:pt x="425" y="377"/>
                </a:lnTo>
                <a:lnTo>
                  <a:pt x="427" y="375"/>
                </a:lnTo>
                <a:lnTo>
                  <a:pt x="427" y="355"/>
                </a:lnTo>
                <a:lnTo>
                  <a:pt x="427" y="355"/>
                </a:lnTo>
                <a:lnTo>
                  <a:pt x="425" y="353"/>
                </a:lnTo>
                <a:lnTo>
                  <a:pt x="425" y="353"/>
                </a:lnTo>
                <a:lnTo>
                  <a:pt x="425" y="353"/>
                </a:lnTo>
                <a:lnTo>
                  <a:pt x="423" y="351"/>
                </a:lnTo>
                <a:lnTo>
                  <a:pt x="423" y="351"/>
                </a:lnTo>
                <a:close/>
                <a:moveTo>
                  <a:pt x="252" y="345"/>
                </a:moveTo>
                <a:lnTo>
                  <a:pt x="252" y="345"/>
                </a:lnTo>
                <a:lnTo>
                  <a:pt x="250" y="345"/>
                </a:lnTo>
                <a:lnTo>
                  <a:pt x="246" y="349"/>
                </a:lnTo>
                <a:lnTo>
                  <a:pt x="246" y="349"/>
                </a:lnTo>
                <a:lnTo>
                  <a:pt x="246" y="349"/>
                </a:lnTo>
                <a:lnTo>
                  <a:pt x="244" y="351"/>
                </a:lnTo>
                <a:lnTo>
                  <a:pt x="242" y="355"/>
                </a:lnTo>
                <a:lnTo>
                  <a:pt x="242" y="375"/>
                </a:lnTo>
                <a:lnTo>
                  <a:pt x="242" y="375"/>
                </a:lnTo>
                <a:lnTo>
                  <a:pt x="244" y="377"/>
                </a:lnTo>
                <a:lnTo>
                  <a:pt x="246" y="381"/>
                </a:lnTo>
                <a:lnTo>
                  <a:pt x="246" y="381"/>
                </a:lnTo>
                <a:lnTo>
                  <a:pt x="250" y="383"/>
                </a:lnTo>
                <a:lnTo>
                  <a:pt x="252" y="385"/>
                </a:lnTo>
                <a:lnTo>
                  <a:pt x="260" y="385"/>
                </a:lnTo>
                <a:lnTo>
                  <a:pt x="260" y="385"/>
                </a:lnTo>
                <a:lnTo>
                  <a:pt x="264" y="383"/>
                </a:lnTo>
                <a:lnTo>
                  <a:pt x="266" y="381"/>
                </a:lnTo>
                <a:lnTo>
                  <a:pt x="266" y="381"/>
                </a:lnTo>
                <a:lnTo>
                  <a:pt x="266" y="381"/>
                </a:lnTo>
                <a:lnTo>
                  <a:pt x="268" y="377"/>
                </a:lnTo>
                <a:lnTo>
                  <a:pt x="270" y="375"/>
                </a:lnTo>
                <a:lnTo>
                  <a:pt x="270" y="355"/>
                </a:lnTo>
                <a:lnTo>
                  <a:pt x="270" y="355"/>
                </a:lnTo>
                <a:lnTo>
                  <a:pt x="268" y="351"/>
                </a:lnTo>
                <a:lnTo>
                  <a:pt x="266" y="349"/>
                </a:lnTo>
                <a:lnTo>
                  <a:pt x="266" y="349"/>
                </a:lnTo>
                <a:lnTo>
                  <a:pt x="266" y="349"/>
                </a:lnTo>
                <a:lnTo>
                  <a:pt x="266" y="349"/>
                </a:lnTo>
                <a:lnTo>
                  <a:pt x="264" y="345"/>
                </a:lnTo>
                <a:lnTo>
                  <a:pt x="260" y="345"/>
                </a:lnTo>
                <a:lnTo>
                  <a:pt x="252" y="345"/>
                </a:lnTo>
                <a:lnTo>
                  <a:pt x="252" y="345"/>
                </a:lnTo>
                <a:close/>
                <a:moveTo>
                  <a:pt x="353" y="345"/>
                </a:moveTo>
                <a:lnTo>
                  <a:pt x="353" y="345"/>
                </a:lnTo>
                <a:lnTo>
                  <a:pt x="349" y="345"/>
                </a:lnTo>
                <a:lnTo>
                  <a:pt x="345" y="349"/>
                </a:lnTo>
                <a:lnTo>
                  <a:pt x="345" y="349"/>
                </a:lnTo>
                <a:lnTo>
                  <a:pt x="345" y="349"/>
                </a:lnTo>
                <a:lnTo>
                  <a:pt x="343" y="351"/>
                </a:lnTo>
                <a:lnTo>
                  <a:pt x="343" y="355"/>
                </a:lnTo>
                <a:lnTo>
                  <a:pt x="343" y="375"/>
                </a:lnTo>
                <a:lnTo>
                  <a:pt x="343" y="375"/>
                </a:lnTo>
                <a:lnTo>
                  <a:pt x="343" y="377"/>
                </a:lnTo>
                <a:lnTo>
                  <a:pt x="345" y="381"/>
                </a:lnTo>
                <a:lnTo>
                  <a:pt x="345" y="381"/>
                </a:lnTo>
                <a:lnTo>
                  <a:pt x="349" y="383"/>
                </a:lnTo>
                <a:lnTo>
                  <a:pt x="353" y="385"/>
                </a:lnTo>
                <a:lnTo>
                  <a:pt x="359" y="385"/>
                </a:lnTo>
                <a:lnTo>
                  <a:pt x="359" y="385"/>
                </a:lnTo>
                <a:lnTo>
                  <a:pt x="363" y="383"/>
                </a:lnTo>
                <a:lnTo>
                  <a:pt x="367" y="381"/>
                </a:lnTo>
                <a:lnTo>
                  <a:pt x="367" y="381"/>
                </a:lnTo>
                <a:lnTo>
                  <a:pt x="367" y="381"/>
                </a:lnTo>
                <a:lnTo>
                  <a:pt x="369" y="377"/>
                </a:lnTo>
                <a:lnTo>
                  <a:pt x="369" y="375"/>
                </a:lnTo>
                <a:lnTo>
                  <a:pt x="369" y="355"/>
                </a:lnTo>
                <a:lnTo>
                  <a:pt x="369" y="355"/>
                </a:lnTo>
                <a:lnTo>
                  <a:pt x="369" y="351"/>
                </a:lnTo>
                <a:lnTo>
                  <a:pt x="367" y="349"/>
                </a:lnTo>
                <a:lnTo>
                  <a:pt x="367" y="349"/>
                </a:lnTo>
                <a:lnTo>
                  <a:pt x="367" y="349"/>
                </a:lnTo>
                <a:lnTo>
                  <a:pt x="367" y="349"/>
                </a:lnTo>
                <a:lnTo>
                  <a:pt x="363" y="345"/>
                </a:lnTo>
                <a:lnTo>
                  <a:pt x="359" y="345"/>
                </a:lnTo>
                <a:lnTo>
                  <a:pt x="353" y="345"/>
                </a:lnTo>
                <a:lnTo>
                  <a:pt x="353" y="345"/>
                </a:lnTo>
                <a:close/>
                <a:moveTo>
                  <a:pt x="359" y="351"/>
                </a:moveTo>
                <a:lnTo>
                  <a:pt x="353" y="351"/>
                </a:lnTo>
                <a:lnTo>
                  <a:pt x="353" y="351"/>
                </a:lnTo>
                <a:lnTo>
                  <a:pt x="349" y="353"/>
                </a:lnTo>
                <a:lnTo>
                  <a:pt x="349" y="353"/>
                </a:lnTo>
                <a:lnTo>
                  <a:pt x="349" y="353"/>
                </a:lnTo>
                <a:lnTo>
                  <a:pt x="349" y="355"/>
                </a:lnTo>
                <a:lnTo>
                  <a:pt x="349" y="375"/>
                </a:lnTo>
                <a:lnTo>
                  <a:pt x="349" y="375"/>
                </a:lnTo>
                <a:lnTo>
                  <a:pt x="349" y="377"/>
                </a:lnTo>
                <a:lnTo>
                  <a:pt x="349" y="377"/>
                </a:lnTo>
                <a:lnTo>
                  <a:pt x="353" y="379"/>
                </a:lnTo>
                <a:lnTo>
                  <a:pt x="359" y="379"/>
                </a:lnTo>
                <a:lnTo>
                  <a:pt x="359" y="379"/>
                </a:lnTo>
                <a:lnTo>
                  <a:pt x="363" y="377"/>
                </a:lnTo>
                <a:lnTo>
                  <a:pt x="363" y="377"/>
                </a:lnTo>
                <a:lnTo>
                  <a:pt x="363" y="377"/>
                </a:lnTo>
                <a:lnTo>
                  <a:pt x="365" y="375"/>
                </a:lnTo>
                <a:lnTo>
                  <a:pt x="365" y="355"/>
                </a:lnTo>
                <a:lnTo>
                  <a:pt x="365" y="355"/>
                </a:lnTo>
                <a:lnTo>
                  <a:pt x="363" y="353"/>
                </a:lnTo>
                <a:lnTo>
                  <a:pt x="363" y="353"/>
                </a:lnTo>
                <a:lnTo>
                  <a:pt x="363" y="353"/>
                </a:lnTo>
                <a:lnTo>
                  <a:pt x="359" y="351"/>
                </a:lnTo>
                <a:lnTo>
                  <a:pt x="359" y="351"/>
                </a:lnTo>
                <a:close/>
                <a:moveTo>
                  <a:pt x="320" y="345"/>
                </a:moveTo>
                <a:lnTo>
                  <a:pt x="320" y="345"/>
                </a:lnTo>
                <a:lnTo>
                  <a:pt x="316" y="345"/>
                </a:lnTo>
                <a:lnTo>
                  <a:pt x="314" y="349"/>
                </a:lnTo>
                <a:lnTo>
                  <a:pt x="314" y="349"/>
                </a:lnTo>
                <a:lnTo>
                  <a:pt x="314" y="349"/>
                </a:lnTo>
                <a:lnTo>
                  <a:pt x="312" y="351"/>
                </a:lnTo>
                <a:lnTo>
                  <a:pt x="310" y="355"/>
                </a:lnTo>
                <a:lnTo>
                  <a:pt x="310" y="375"/>
                </a:lnTo>
                <a:lnTo>
                  <a:pt x="310" y="375"/>
                </a:lnTo>
                <a:lnTo>
                  <a:pt x="312" y="377"/>
                </a:lnTo>
                <a:lnTo>
                  <a:pt x="314" y="381"/>
                </a:lnTo>
                <a:lnTo>
                  <a:pt x="314" y="381"/>
                </a:lnTo>
                <a:lnTo>
                  <a:pt x="316" y="383"/>
                </a:lnTo>
                <a:lnTo>
                  <a:pt x="320" y="385"/>
                </a:lnTo>
                <a:lnTo>
                  <a:pt x="325" y="385"/>
                </a:lnTo>
                <a:lnTo>
                  <a:pt x="325" y="385"/>
                </a:lnTo>
                <a:lnTo>
                  <a:pt x="329" y="383"/>
                </a:lnTo>
                <a:lnTo>
                  <a:pt x="333" y="381"/>
                </a:lnTo>
                <a:lnTo>
                  <a:pt x="333" y="381"/>
                </a:lnTo>
                <a:lnTo>
                  <a:pt x="333" y="381"/>
                </a:lnTo>
                <a:lnTo>
                  <a:pt x="335" y="377"/>
                </a:lnTo>
                <a:lnTo>
                  <a:pt x="337" y="375"/>
                </a:lnTo>
                <a:lnTo>
                  <a:pt x="337" y="355"/>
                </a:lnTo>
                <a:lnTo>
                  <a:pt x="337" y="355"/>
                </a:lnTo>
                <a:lnTo>
                  <a:pt x="335" y="351"/>
                </a:lnTo>
                <a:lnTo>
                  <a:pt x="333" y="349"/>
                </a:lnTo>
                <a:lnTo>
                  <a:pt x="333" y="349"/>
                </a:lnTo>
                <a:lnTo>
                  <a:pt x="333" y="349"/>
                </a:lnTo>
                <a:lnTo>
                  <a:pt x="333" y="349"/>
                </a:lnTo>
                <a:lnTo>
                  <a:pt x="329" y="345"/>
                </a:lnTo>
                <a:lnTo>
                  <a:pt x="325" y="345"/>
                </a:lnTo>
                <a:lnTo>
                  <a:pt x="320" y="345"/>
                </a:lnTo>
                <a:lnTo>
                  <a:pt x="320" y="345"/>
                </a:lnTo>
                <a:close/>
                <a:moveTo>
                  <a:pt x="325" y="351"/>
                </a:moveTo>
                <a:lnTo>
                  <a:pt x="320" y="351"/>
                </a:lnTo>
                <a:lnTo>
                  <a:pt x="320" y="351"/>
                </a:lnTo>
                <a:lnTo>
                  <a:pt x="318" y="353"/>
                </a:lnTo>
                <a:lnTo>
                  <a:pt x="318" y="353"/>
                </a:lnTo>
                <a:lnTo>
                  <a:pt x="318" y="353"/>
                </a:lnTo>
                <a:lnTo>
                  <a:pt x="316" y="355"/>
                </a:lnTo>
                <a:lnTo>
                  <a:pt x="316" y="375"/>
                </a:lnTo>
                <a:lnTo>
                  <a:pt x="316" y="375"/>
                </a:lnTo>
                <a:lnTo>
                  <a:pt x="318" y="377"/>
                </a:lnTo>
                <a:lnTo>
                  <a:pt x="318" y="377"/>
                </a:lnTo>
                <a:lnTo>
                  <a:pt x="320" y="379"/>
                </a:lnTo>
                <a:lnTo>
                  <a:pt x="325" y="379"/>
                </a:lnTo>
                <a:lnTo>
                  <a:pt x="325" y="379"/>
                </a:lnTo>
                <a:lnTo>
                  <a:pt x="329" y="377"/>
                </a:lnTo>
                <a:lnTo>
                  <a:pt x="329" y="377"/>
                </a:lnTo>
                <a:lnTo>
                  <a:pt x="329" y="377"/>
                </a:lnTo>
                <a:lnTo>
                  <a:pt x="331" y="375"/>
                </a:lnTo>
                <a:lnTo>
                  <a:pt x="331" y="355"/>
                </a:lnTo>
                <a:lnTo>
                  <a:pt x="331" y="355"/>
                </a:lnTo>
                <a:lnTo>
                  <a:pt x="329" y="353"/>
                </a:lnTo>
                <a:lnTo>
                  <a:pt x="329" y="353"/>
                </a:lnTo>
                <a:lnTo>
                  <a:pt x="329" y="353"/>
                </a:lnTo>
                <a:lnTo>
                  <a:pt x="325" y="351"/>
                </a:lnTo>
                <a:lnTo>
                  <a:pt x="325" y="351"/>
                </a:lnTo>
                <a:close/>
                <a:moveTo>
                  <a:pt x="286" y="345"/>
                </a:moveTo>
                <a:lnTo>
                  <a:pt x="286" y="345"/>
                </a:lnTo>
                <a:lnTo>
                  <a:pt x="282" y="345"/>
                </a:lnTo>
                <a:lnTo>
                  <a:pt x="280" y="349"/>
                </a:lnTo>
                <a:lnTo>
                  <a:pt x="280" y="349"/>
                </a:lnTo>
                <a:lnTo>
                  <a:pt x="280" y="349"/>
                </a:lnTo>
                <a:lnTo>
                  <a:pt x="278" y="351"/>
                </a:lnTo>
                <a:lnTo>
                  <a:pt x="276" y="355"/>
                </a:lnTo>
                <a:lnTo>
                  <a:pt x="276" y="375"/>
                </a:lnTo>
                <a:lnTo>
                  <a:pt x="276" y="375"/>
                </a:lnTo>
                <a:lnTo>
                  <a:pt x="278" y="377"/>
                </a:lnTo>
                <a:lnTo>
                  <a:pt x="280" y="381"/>
                </a:lnTo>
                <a:lnTo>
                  <a:pt x="280" y="381"/>
                </a:lnTo>
                <a:lnTo>
                  <a:pt x="282" y="383"/>
                </a:lnTo>
                <a:lnTo>
                  <a:pt x="286" y="385"/>
                </a:lnTo>
                <a:lnTo>
                  <a:pt x="294" y="385"/>
                </a:lnTo>
                <a:lnTo>
                  <a:pt x="294" y="385"/>
                </a:lnTo>
                <a:lnTo>
                  <a:pt x="298" y="383"/>
                </a:lnTo>
                <a:lnTo>
                  <a:pt x="300" y="381"/>
                </a:lnTo>
                <a:lnTo>
                  <a:pt x="300" y="381"/>
                </a:lnTo>
                <a:lnTo>
                  <a:pt x="300" y="381"/>
                </a:lnTo>
                <a:lnTo>
                  <a:pt x="302" y="377"/>
                </a:lnTo>
                <a:lnTo>
                  <a:pt x="304" y="375"/>
                </a:lnTo>
                <a:lnTo>
                  <a:pt x="304" y="355"/>
                </a:lnTo>
                <a:lnTo>
                  <a:pt x="304" y="355"/>
                </a:lnTo>
                <a:lnTo>
                  <a:pt x="302" y="351"/>
                </a:lnTo>
                <a:lnTo>
                  <a:pt x="300" y="349"/>
                </a:lnTo>
                <a:lnTo>
                  <a:pt x="300" y="349"/>
                </a:lnTo>
                <a:lnTo>
                  <a:pt x="300" y="349"/>
                </a:lnTo>
                <a:lnTo>
                  <a:pt x="300" y="349"/>
                </a:lnTo>
                <a:lnTo>
                  <a:pt x="298" y="345"/>
                </a:lnTo>
                <a:lnTo>
                  <a:pt x="294" y="345"/>
                </a:lnTo>
                <a:lnTo>
                  <a:pt x="286" y="345"/>
                </a:lnTo>
                <a:lnTo>
                  <a:pt x="286" y="345"/>
                </a:lnTo>
                <a:close/>
                <a:moveTo>
                  <a:pt x="294" y="351"/>
                </a:moveTo>
                <a:lnTo>
                  <a:pt x="286" y="351"/>
                </a:lnTo>
                <a:lnTo>
                  <a:pt x="286" y="351"/>
                </a:lnTo>
                <a:lnTo>
                  <a:pt x="284" y="353"/>
                </a:lnTo>
                <a:lnTo>
                  <a:pt x="284" y="353"/>
                </a:lnTo>
                <a:lnTo>
                  <a:pt x="284" y="353"/>
                </a:lnTo>
                <a:lnTo>
                  <a:pt x="282" y="355"/>
                </a:lnTo>
                <a:lnTo>
                  <a:pt x="282" y="375"/>
                </a:lnTo>
                <a:lnTo>
                  <a:pt x="282" y="375"/>
                </a:lnTo>
                <a:lnTo>
                  <a:pt x="284" y="377"/>
                </a:lnTo>
                <a:lnTo>
                  <a:pt x="284" y="377"/>
                </a:lnTo>
                <a:lnTo>
                  <a:pt x="286" y="379"/>
                </a:lnTo>
                <a:lnTo>
                  <a:pt x="294" y="379"/>
                </a:lnTo>
                <a:lnTo>
                  <a:pt x="294" y="379"/>
                </a:lnTo>
                <a:lnTo>
                  <a:pt x="296" y="377"/>
                </a:lnTo>
                <a:lnTo>
                  <a:pt x="296" y="377"/>
                </a:lnTo>
                <a:lnTo>
                  <a:pt x="296" y="377"/>
                </a:lnTo>
                <a:lnTo>
                  <a:pt x="298" y="375"/>
                </a:lnTo>
                <a:lnTo>
                  <a:pt x="298" y="355"/>
                </a:lnTo>
                <a:lnTo>
                  <a:pt x="298" y="355"/>
                </a:lnTo>
                <a:lnTo>
                  <a:pt x="296" y="353"/>
                </a:lnTo>
                <a:lnTo>
                  <a:pt x="296" y="353"/>
                </a:lnTo>
                <a:lnTo>
                  <a:pt x="296" y="353"/>
                </a:lnTo>
                <a:lnTo>
                  <a:pt x="294" y="351"/>
                </a:lnTo>
                <a:lnTo>
                  <a:pt x="294" y="351"/>
                </a:lnTo>
                <a:close/>
                <a:moveTo>
                  <a:pt x="260" y="351"/>
                </a:moveTo>
                <a:lnTo>
                  <a:pt x="252" y="351"/>
                </a:lnTo>
                <a:lnTo>
                  <a:pt x="252" y="351"/>
                </a:lnTo>
                <a:lnTo>
                  <a:pt x="250" y="353"/>
                </a:lnTo>
                <a:lnTo>
                  <a:pt x="250" y="353"/>
                </a:lnTo>
                <a:lnTo>
                  <a:pt x="250" y="353"/>
                </a:lnTo>
                <a:lnTo>
                  <a:pt x="248" y="355"/>
                </a:lnTo>
                <a:lnTo>
                  <a:pt x="248" y="375"/>
                </a:lnTo>
                <a:lnTo>
                  <a:pt x="248" y="375"/>
                </a:lnTo>
                <a:lnTo>
                  <a:pt x="250" y="377"/>
                </a:lnTo>
                <a:lnTo>
                  <a:pt x="250" y="377"/>
                </a:lnTo>
                <a:lnTo>
                  <a:pt x="252" y="379"/>
                </a:lnTo>
                <a:lnTo>
                  <a:pt x="260" y="379"/>
                </a:lnTo>
                <a:lnTo>
                  <a:pt x="260" y="379"/>
                </a:lnTo>
                <a:lnTo>
                  <a:pt x="262" y="377"/>
                </a:lnTo>
                <a:lnTo>
                  <a:pt x="262" y="377"/>
                </a:lnTo>
                <a:lnTo>
                  <a:pt x="262" y="377"/>
                </a:lnTo>
                <a:lnTo>
                  <a:pt x="264" y="375"/>
                </a:lnTo>
                <a:lnTo>
                  <a:pt x="264" y="355"/>
                </a:lnTo>
                <a:lnTo>
                  <a:pt x="264" y="355"/>
                </a:lnTo>
                <a:lnTo>
                  <a:pt x="262" y="353"/>
                </a:lnTo>
                <a:lnTo>
                  <a:pt x="262" y="353"/>
                </a:lnTo>
                <a:lnTo>
                  <a:pt x="262" y="353"/>
                </a:lnTo>
                <a:lnTo>
                  <a:pt x="260" y="351"/>
                </a:lnTo>
                <a:lnTo>
                  <a:pt x="260" y="351"/>
                </a:lnTo>
                <a:close/>
                <a:moveTo>
                  <a:pt x="191" y="345"/>
                </a:moveTo>
                <a:lnTo>
                  <a:pt x="191" y="345"/>
                </a:lnTo>
                <a:lnTo>
                  <a:pt x="187" y="345"/>
                </a:lnTo>
                <a:lnTo>
                  <a:pt x="185" y="349"/>
                </a:lnTo>
                <a:lnTo>
                  <a:pt x="185" y="349"/>
                </a:lnTo>
                <a:lnTo>
                  <a:pt x="185" y="349"/>
                </a:lnTo>
                <a:lnTo>
                  <a:pt x="181" y="351"/>
                </a:lnTo>
                <a:lnTo>
                  <a:pt x="181" y="355"/>
                </a:lnTo>
                <a:lnTo>
                  <a:pt x="181" y="375"/>
                </a:lnTo>
                <a:lnTo>
                  <a:pt x="181" y="375"/>
                </a:lnTo>
                <a:lnTo>
                  <a:pt x="181" y="377"/>
                </a:lnTo>
                <a:lnTo>
                  <a:pt x="185" y="381"/>
                </a:lnTo>
                <a:lnTo>
                  <a:pt x="185" y="381"/>
                </a:lnTo>
                <a:lnTo>
                  <a:pt x="187" y="383"/>
                </a:lnTo>
                <a:lnTo>
                  <a:pt x="191" y="385"/>
                </a:lnTo>
                <a:lnTo>
                  <a:pt x="196" y="385"/>
                </a:lnTo>
                <a:lnTo>
                  <a:pt x="196" y="385"/>
                </a:lnTo>
                <a:lnTo>
                  <a:pt x="200" y="383"/>
                </a:lnTo>
                <a:lnTo>
                  <a:pt x="204" y="381"/>
                </a:lnTo>
                <a:lnTo>
                  <a:pt x="204" y="381"/>
                </a:lnTo>
                <a:lnTo>
                  <a:pt x="204" y="381"/>
                </a:lnTo>
                <a:lnTo>
                  <a:pt x="206" y="377"/>
                </a:lnTo>
                <a:lnTo>
                  <a:pt x="206" y="375"/>
                </a:lnTo>
                <a:lnTo>
                  <a:pt x="206" y="355"/>
                </a:lnTo>
                <a:lnTo>
                  <a:pt x="206" y="355"/>
                </a:lnTo>
                <a:lnTo>
                  <a:pt x="206" y="351"/>
                </a:lnTo>
                <a:lnTo>
                  <a:pt x="204" y="349"/>
                </a:lnTo>
                <a:lnTo>
                  <a:pt x="204" y="349"/>
                </a:lnTo>
                <a:lnTo>
                  <a:pt x="204" y="349"/>
                </a:lnTo>
                <a:lnTo>
                  <a:pt x="204" y="349"/>
                </a:lnTo>
                <a:lnTo>
                  <a:pt x="200" y="345"/>
                </a:lnTo>
                <a:lnTo>
                  <a:pt x="196" y="345"/>
                </a:lnTo>
                <a:lnTo>
                  <a:pt x="191" y="345"/>
                </a:lnTo>
                <a:lnTo>
                  <a:pt x="191" y="345"/>
                </a:lnTo>
                <a:close/>
                <a:moveTo>
                  <a:pt x="196" y="351"/>
                </a:moveTo>
                <a:lnTo>
                  <a:pt x="191" y="351"/>
                </a:lnTo>
                <a:lnTo>
                  <a:pt x="191" y="351"/>
                </a:lnTo>
                <a:lnTo>
                  <a:pt x="189" y="353"/>
                </a:lnTo>
                <a:lnTo>
                  <a:pt x="189" y="353"/>
                </a:lnTo>
                <a:lnTo>
                  <a:pt x="189" y="353"/>
                </a:lnTo>
                <a:lnTo>
                  <a:pt x="187" y="355"/>
                </a:lnTo>
                <a:lnTo>
                  <a:pt x="187" y="375"/>
                </a:lnTo>
                <a:lnTo>
                  <a:pt x="187" y="375"/>
                </a:lnTo>
                <a:lnTo>
                  <a:pt x="189" y="377"/>
                </a:lnTo>
                <a:lnTo>
                  <a:pt x="189" y="377"/>
                </a:lnTo>
                <a:lnTo>
                  <a:pt x="191" y="379"/>
                </a:lnTo>
                <a:lnTo>
                  <a:pt x="196" y="379"/>
                </a:lnTo>
                <a:lnTo>
                  <a:pt x="196" y="379"/>
                </a:lnTo>
                <a:lnTo>
                  <a:pt x="200" y="377"/>
                </a:lnTo>
                <a:lnTo>
                  <a:pt x="200" y="377"/>
                </a:lnTo>
                <a:lnTo>
                  <a:pt x="200" y="377"/>
                </a:lnTo>
                <a:lnTo>
                  <a:pt x="202" y="375"/>
                </a:lnTo>
                <a:lnTo>
                  <a:pt x="202" y="355"/>
                </a:lnTo>
                <a:lnTo>
                  <a:pt x="202" y="355"/>
                </a:lnTo>
                <a:lnTo>
                  <a:pt x="200" y="353"/>
                </a:lnTo>
                <a:lnTo>
                  <a:pt x="200" y="353"/>
                </a:lnTo>
                <a:lnTo>
                  <a:pt x="200" y="353"/>
                </a:lnTo>
                <a:lnTo>
                  <a:pt x="196" y="351"/>
                </a:lnTo>
                <a:lnTo>
                  <a:pt x="196" y="351"/>
                </a:lnTo>
                <a:close/>
                <a:moveTo>
                  <a:pt x="157" y="345"/>
                </a:moveTo>
                <a:lnTo>
                  <a:pt x="157" y="345"/>
                </a:lnTo>
                <a:lnTo>
                  <a:pt x="153" y="345"/>
                </a:lnTo>
                <a:lnTo>
                  <a:pt x="151" y="349"/>
                </a:lnTo>
                <a:lnTo>
                  <a:pt x="151" y="349"/>
                </a:lnTo>
                <a:lnTo>
                  <a:pt x="151" y="349"/>
                </a:lnTo>
                <a:lnTo>
                  <a:pt x="149" y="351"/>
                </a:lnTo>
                <a:lnTo>
                  <a:pt x="147" y="355"/>
                </a:lnTo>
                <a:lnTo>
                  <a:pt x="147" y="375"/>
                </a:lnTo>
                <a:lnTo>
                  <a:pt x="147" y="375"/>
                </a:lnTo>
                <a:lnTo>
                  <a:pt x="149" y="377"/>
                </a:lnTo>
                <a:lnTo>
                  <a:pt x="151" y="381"/>
                </a:lnTo>
                <a:lnTo>
                  <a:pt x="151" y="381"/>
                </a:lnTo>
                <a:lnTo>
                  <a:pt x="153" y="383"/>
                </a:lnTo>
                <a:lnTo>
                  <a:pt x="157" y="385"/>
                </a:lnTo>
                <a:lnTo>
                  <a:pt x="165" y="385"/>
                </a:lnTo>
                <a:lnTo>
                  <a:pt x="165" y="385"/>
                </a:lnTo>
                <a:lnTo>
                  <a:pt x="169" y="383"/>
                </a:lnTo>
                <a:lnTo>
                  <a:pt x="171" y="381"/>
                </a:lnTo>
                <a:lnTo>
                  <a:pt x="171" y="381"/>
                </a:lnTo>
                <a:lnTo>
                  <a:pt x="171" y="381"/>
                </a:lnTo>
                <a:lnTo>
                  <a:pt x="173" y="377"/>
                </a:lnTo>
                <a:lnTo>
                  <a:pt x="175" y="375"/>
                </a:lnTo>
                <a:lnTo>
                  <a:pt x="175" y="355"/>
                </a:lnTo>
                <a:lnTo>
                  <a:pt x="175" y="355"/>
                </a:lnTo>
                <a:lnTo>
                  <a:pt x="173" y="351"/>
                </a:lnTo>
                <a:lnTo>
                  <a:pt x="171" y="349"/>
                </a:lnTo>
                <a:lnTo>
                  <a:pt x="171" y="349"/>
                </a:lnTo>
                <a:lnTo>
                  <a:pt x="171" y="349"/>
                </a:lnTo>
                <a:lnTo>
                  <a:pt x="171" y="349"/>
                </a:lnTo>
                <a:lnTo>
                  <a:pt x="169" y="345"/>
                </a:lnTo>
                <a:lnTo>
                  <a:pt x="165" y="345"/>
                </a:lnTo>
                <a:lnTo>
                  <a:pt x="157" y="345"/>
                </a:lnTo>
                <a:lnTo>
                  <a:pt x="157" y="345"/>
                </a:lnTo>
                <a:close/>
                <a:moveTo>
                  <a:pt x="165" y="351"/>
                </a:moveTo>
                <a:lnTo>
                  <a:pt x="157" y="351"/>
                </a:lnTo>
                <a:lnTo>
                  <a:pt x="157" y="351"/>
                </a:lnTo>
                <a:lnTo>
                  <a:pt x="155" y="353"/>
                </a:lnTo>
                <a:lnTo>
                  <a:pt x="155" y="353"/>
                </a:lnTo>
                <a:lnTo>
                  <a:pt x="155" y="353"/>
                </a:lnTo>
                <a:lnTo>
                  <a:pt x="153" y="355"/>
                </a:lnTo>
                <a:lnTo>
                  <a:pt x="153" y="375"/>
                </a:lnTo>
                <a:lnTo>
                  <a:pt x="153" y="375"/>
                </a:lnTo>
                <a:lnTo>
                  <a:pt x="155" y="377"/>
                </a:lnTo>
                <a:lnTo>
                  <a:pt x="155" y="377"/>
                </a:lnTo>
                <a:lnTo>
                  <a:pt x="157" y="379"/>
                </a:lnTo>
                <a:lnTo>
                  <a:pt x="165" y="379"/>
                </a:lnTo>
                <a:lnTo>
                  <a:pt x="165" y="379"/>
                </a:lnTo>
                <a:lnTo>
                  <a:pt x="167" y="377"/>
                </a:lnTo>
                <a:lnTo>
                  <a:pt x="167" y="377"/>
                </a:lnTo>
                <a:lnTo>
                  <a:pt x="167" y="377"/>
                </a:lnTo>
                <a:lnTo>
                  <a:pt x="169" y="375"/>
                </a:lnTo>
                <a:lnTo>
                  <a:pt x="169" y="355"/>
                </a:lnTo>
                <a:lnTo>
                  <a:pt x="169" y="355"/>
                </a:lnTo>
                <a:lnTo>
                  <a:pt x="167" y="353"/>
                </a:lnTo>
                <a:lnTo>
                  <a:pt x="167" y="353"/>
                </a:lnTo>
                <a:lnTo>
                  <a:pt x="167" y="353"/>
                </a:lnTo>
                <a:lnTo>
                  <a:pt x="165" y="351"/>
                </a:lnTo>
                <a:lnTo>
                  <a:pt x="165" y="351"/>
                </a:lnTo>
                <a:close/>
                <a:moveTo>
                  <a:pt x="123" y="345"/>
                </a:moveTo>
                <a:lnTo>
                  <a:pt x="123" y="345"/>
                </a:lnTo>
                <a:lnTo>
                  <a:pt x="119" y="345"/>
                </a:lnTo>
                <a:lnTo>
                  <a:pt x="117" y="349"/>
                </a:lnTo>
                <a:lnTo>
                  <a:pt x="117" y="349"/>
                </a:lnTo>
                <a:lnTo>
                  <a:pt x="117" y="349"/>
                </a:lnTo>
                <a:lnTo>
                  <a:pt x="115" y="351"/>
                </a:lnTo>
                <a:lnTo>
                  <a:pt x="113" y="355"/>
                </a:lnTo>
                <a:lnTo>
                  <a:pt x="113" y="375"/>
                </a:lnTo>
                <a:lnTo>
                  <a:pt x="113" y="375"/>
                </a:lnTo>
                <a:lnTo>
                  <a:pt x="115" y="377"/>
                </a:lnTo>
                <a:lnTo>
                  <a:pt x="117" y="381"/>
                </a:lnTo>
                <a:lnTo>
                  <a:pt x="117" y="381"/>
                </a:lnTo>
                <a:lnTo>
                  <a:pt x="119" y="383"/>
                </a:lnTo>
                <a:lnTo>
                  <a:pt x="123" y="385"/>
                </a:lnTo>
                <a:lnTo>
                  <a:pt x="131" y="385"/>
                </a:lnTo>
                <a:lnTo>
                  <a:pt x="131" y="385"/>
                </a:lnTo>
                <a:lnTo>
                  <a:pt x="135" y="383"/>
                </a:lnTo>
                <a:lnTo>
                  <a:pt x="137" y="381"/>
                </a:lnTo>
                <a:lnTo>
                  <a:pt x="137" y="381"/>
                </a:lnTo>
                <a:lnTo>
                  <a:pt x="137" y="381"/>
                </a:lnTo>
                <a:lnTo>
                  <a:pt x="139" y="377"/>
                </a:lnTo>
                <a:lnTo>
                  <a:pt x="141" y="375"/>
                </a:lnTo>
                <a:lnTo>
                  <a:pt x="141" y="355"/>
                </a:lnTo>
                <a:lnTo>
                  <a:pt x="141" y="355"/>
                </a:lnTo>
                <a:lnTo>
                  <a:pt x="139" y="351"/>
                </a:lnTo>
                <a:lnTo>
                  <a:pt x="137" y="349"/>
                </a:lnTo>
                <a:lnTo>
                  <a:pt x="137" y="349"/>
                </a:lnTo>
                <a:lnTo>
                  <a:pt x="137" y="349"/>
                </a:lnTo>
                <a:lnTo>
                  <a:pt x="137" y="349"/>
                </a:lnTo>
                <a:lnTo>
                  <a:pt x="135" y="345"/>
                </a:lnTo>
                <a:lnTo>
                  <a:pt x="131" y="345"/>
                </a:lnTo>
                <a:lnTo>
                  <a:pt x="123" y="345"/>
                </a:lnTo>
                <a:lnTo>
                  <a:pt x="123" y="345"/>
                </a:lnTo>
                <a:close/>
                <a:moveTo>
                  <a:pt x="131" y="351"/>
                </a:moveTo>
                <a:lnTo>
                  <a:pt x="123" y="351"/>
                </a:lnTo>
                <a:lnTo>
                  <a:pt x="123" y="351"/>
                </a:lnTo>
                <a:lnTo>
                  <a:pt x="121" y="353"/>
                </a:lnTo>
                <a:lnTo>
                  <a:pt x="121" y="353"/>
                </a:lnTo>
                <a:lnTo>
                  <a:pt x="121" y="353"/>
                </a:lnTo>
                <a:lnTo>
                  <a:pt x="119" y="355"/>
                </a:lnTo>
                <a:lnTo>
                  <a:pt x="119" y="375"/>
                </a:lnTo>
                <a:lnTo>
                  <a:pt x="119" y="375"/>
                </a:lnTo>
                <a:lnTo>
                  <a:pt x="121" y="377"/>
                </a:lnTo>
                <a:lnTo>
                  <a:pt x="121" y="377"/>
                </a:lnTo>
                <a:lnTo>
                  <a:pt x="123" y="379"/>
                </a:lnTo>
                <a:lnTo>
                  <a:pt x="131" y="379"/>
                </a:lnTo>
                <a:lnTo>
                  <a:pt x="131" y="379"/>
                </a:lnTo>
                <a:lnTo>
                  <a:pt x="133" y="377"/>
                </a:lnTo>
                <a:lnTo>
                  <a:pt x="133" y="377"/>
                </a:lnTo>
                <a:lnTo>
                  <a:pt x="133" y="377"/>
                </a:lnTo>
                <a:lnTo>
                  <a:pt x="135" y="375"/>
                </a:lnTo>
                <a:lnTo>
                  <a:pt x="135" y="355"/>
                </a:lnTo>
                <a:lnTo>
                  <a:pt x="135" y="355"/>
                </a:lnTo>
                <a:lnTo>
                  <a:pt x="133" y="353"/>
                </a:lnTo>
                <a:lnTo>
                  <a:pt x="133" y="353"/>
                </a:lnTo>
                <a:lnTo>
                  <a:pt x="133" y="353"/>
                </a:lnTo>
                <a:lnTo>
                  <a:pt x="131" y="351"/>
                </a:lnTo>
                <a:lnTo>
                  <a:pt x="131" y="351"/>
                </a:lnTo>
                <a:close/>
                <a:moveTo>
                  <a:pt x="97" y="351"/>
                </a:moveTo>
                <a:lnTo>
                  <a:pt x="91" y="351"/>
                </a:lnTo>
                <a:lnTo>
                  <a:pt x="91" y="351"/>
                </a:lnTo>
                <a:lnTo>
                  <a:pt x="87" y="353"/>
                </a:lnTo>
                <a:lnTo>
                  <a:pt x="87" y="353"/>
                </a:lnTo>
                <a:lnTo>
                  <a:pt x="87" y="353"/>
                </a:lnTo>
                <a:lnTo>
                  <a:pt x="85" y="355"/>
                </a:lnTo>
                <a:lnTo>
                  <a:pt x="85" y="375"/>
                </a:lnTo>
                <a:lnTo>
                  <a:pt x="85" y="375"/>
                </a:lnTo>
                <a:lnTo>
                  <a:pt x="87" y="377"/>
                </a:lnTo>
                <a:lnTo>
                  <a:pt x="87" y="377"/>
                </a:lnTo>
                <a:lnTo>
                  <a:pt x="91" y="379"/>
                </a:lnTo>
                <a:lnTo>
                  <a:pt x="97" y="379"/>
                </a:lnTo>
                <a:lnTo>
                  <a:pt x="97" y="379"/>
                </a:lnTo>
                <a:lnTo>
                  <a:pt x="101" y="377"/>
                </a:lnTo>
                <a:lnTo>
                  <a:pt x="101" y="377"/>
                </a:lnTo>
                <a:lnTo>
                  <a:pt x="101" y="377"/>
                </a:lnTo>
                <a:lnTo>
                  <a:pt x="101" y="375"/>
                </a:lnTo>
                <a:lnTo>
                  <a:pt x="101" y="355"/>
                </a:lnTo>
                <a:lnTo>
                  <a:pt x="101" y="355"/>
                </a:lnTo>
                <a:lnTo>
                  <a:pt x="101" y="353"/>
                </a:lnTo>
                <a:lnTo>
                  <a:pt x="101" y="353"/>
                </a:lnTo>
                <a:lnTo>
                  <a:pt x="101" y="353"/>
                </a:lnTo>
                <a:lnTo>
                  <a:pt x="97" y="351"/>
                </a:lnTo>
                <a:lnTo>
                  <a:pt x="97" y="351"/>
                </a:lnTo>
                <a:close/>
                <a:moveTo>
                  <a:pt x="121" y="166"/>
                </a:moveTo>
                <a:lnTo>
                  <a:pt x="121" y="283"/>
                </a:lnTo>
                <a:lnTo>
                  <a:pt x="167" y="283"/>
                </a:lnTo>
                <a:lnTo>
                  <a:pt x="167" y="194"/>
                </a:lnTo>
                <a:lnTo>
                  <a:pt x="171" y="194"/>
                </a:lnTo>
                <a:lnTo>
                  <a:pt x="173" y="194"/>
                </a:lnTo>
                <a:lnTo>
                  <a:pt x="206" y="194"/>
                </a:lnTo>
                <a:lnTo>
                  <a:pt x="206" y="186"/>
                </a:lnTo>
                <a:lnTo>
                  <a:pt x="206" y="186"/>
                </a:lnTo>
                <a:lnTo>
                  <a:pt x="204" y="178"/>
                </a:lnTo>
                <a:lnTo>
                  <a:pt x="200" y="172"/>
                </a:lnTo>
                <a:lnTo>
                  <a:pt x="195" y="168"/>
                </a:lnTo>
                <a:lnTo>
                  <a:pt x="187" y="166"/>
                </a:lnTo>
                <a:lnTo>
                  <a:pt x="121" y="166"/>
                </a:lnTo>
                <a:lnTo>
                  <a:pt x="121" y="166"/>
                </a:lnTo>
                <a:close/>
                <a:moveTo>
                  <a:pt x="206" y="200"/>
                </a:moveTo>
                <a:lnTo>
                  <a:pt x="173" y="200"/>
                </a:lnTo>
                <a:lnTo>
                  <a:pt x="173" y="222"/>
                </a:lnTo>
                <a:lnTo>
                  <a:pt x="206" y="222"/>
                </a:lnTo>
                <a:lnTo>
                  <a:pt x="206" y="200"/>
                </a:lnTo>
                <a:lnTo>
                  <a:pt x="206" y="200"/>
                </a:lnTo>
                <a:close/>
                <a:moveTo>
                  <a:pt x="206" y="230"/>
                </a:moveTo>
                <a:lnTo>
                  <a:pt x="173" y="230"/>
                </a:lnTo>
                <a:lnTo>
                  <a:pt x="173" y="250"/>
                </a:lnTo>
                <a:lnTo>
                  <a:pt x="206" y="250"/>
                </a:lnTo>
                <a:lnTo>
                  <a:pt x="206" y="230"/>
                </a:lnTo>
                <a:lnTo>
                  <a:pt x="206" y="230"/>
                </a:lnTo>
                <a:close/>
                <a:moveTo>
                  <a:pt x="206" y="256"/>
                </a:moveTo>
                <a:lnTo>
                  <a:pt x="173" y="256"/>
                </a:lnTo>
                <a:lnTo>
                  <a:pt x="173" y="283"/>
                </a:lnTo>
                <a:lnTo>
                  <a:pt x="187" y="283"/>
                </a:lnTo>
                <a:lnTo>
                  <a:pt x="187" y="283"/>
                </a:lnTo>
                <a:lnTo>
                  <a:pt x="195" y="281"/>
                </a:lnTo>
                <a:lnTo>
                  <a:pt x="200" y="277"/>
                </a:lnTo>
                <a:lnTo>
                  <a:pt x="204" y="271"/>
                </a:lnTo>
                <a:lnTo>
                  <a:pt x="206" y="263"/>
                </a:lnTo>
                <a:lnTo>
                  <a:pt x="206" y="256"/>
                </a:lnTo>
                <a:lnTo>
                  <a:pt x="206" y="256"/>
                </a:lnTo>
                <a:close/>
                <a:moveTo>
                  <a:pt x="113" y="283"/>
                </a:moveTo>
                <a:lnTo>
                  <a:pt x="113" y="256"/>
                </a:lnTo>
                <a:lnTo>
                  <a:pt x="81" y="256"/>
                </a:lnTo>
                <a:lnTo>
                  <a:pt x="81" y="263"/>
                </a:lnTo>
                <a:lnTo>
                  <a:pt x="81" y="263"/>
                </a:lnTo>
                <a:lnTo>
                  <a:pt x="81" y="271"/>
                </a:lnTo>
                <a:lnTo>
                  <a:pt x="87" y="277"/>
                </a:lnTo>
                <a:lnTo>
                  <a:pt x="93" y="281"/>
                </a:lnTo>
                <a:lnTo>
                  <a:pt x="101" y="283"/>
                </a:lnTo>
                <a:lnTo>
                  <a:pt x="113" y="283"/>
                </a:lnTo>
                <a:lnTo>
                  <a:pt x="113" y="283"/>
                </a:lnTo>
                <a:close/>
                <a:moveTo>
                  <a:pt x="81" y="250"/>
                </a:moveTo>
                <a:lnTo>
                  <a:pt x="113" y="250"/>
                </a:lnTo>
                <a:lnTo>
                  <a:pt x="113" y="230"/>
                </a:lnTo>
                <a:lnTo>
                  <a:pt x="81" y="230"/>
                </a:lnTo>
                <a:lnTo>
                  <a:pt x="81" y="250"/>
                </a:lnTo>
                <a:lnTo>
                  <a:pt x="81" y="250"/>
                </a:lnTo>
                <a:close/>
                <a:moveTo>
                  <a:pt x="81" y="222"/>
                </a:moveTo>
                <a:lnTo>
                  <a:pt x="113" y="222"/>
                </a:lnTo>
                <a:lnTo>
                  <a:pt x="113" y="200"/>
                </a:lnTo>
                <a:lnTo>
                  <a:pt x="81" y="200"/>
                </a:lnTo>
                <a:lnTo>
                  <a:pt x="81" y="2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PA_任意多边形 6"/>
          <p:cNvSpPr>
            <a:spLocks noEditPoints="1"/>
          </p:cNvSpPr>
          <p:nvPr>
            <p:custDataLst>
              <p:tags r:id="rId20"/>
            </p:custDataLst>
          </p:nvPr>
        </p:nvSpPr>
        <p:spPr bwMode="auto">
          <a:xfrm>
            <a:off x="1656855" y="2328030"/>
            <a:ext cx="302509" cy="341240"/>
          </a:xfrm>
          <a:custGeom>
            <a:avLst/>
            <a:gdLst>
              <a:gd name="T0" fmla="*/ 224 w 742"/>
              <a:gd name="T1" fmla="*/ 754 h 837"/>
              <a:gd name="T2" fmla="*/ 218 w 742"/>
              <a:gd name="T3" fmla="*/ 764 h 837"/>
              <a:gd name="T4" fmla="*/ 218 w 742"/>
              <a:gd name="T5" fmla="*/ 784 h 837"/>
              <a:gd name="T6" fmla="*/ 228 w 742"/>
              <a:gd name="T7" fmla="*/ 790 h 837"/>
              <a:gd name="T8" fmla="*/ 349 w 742"/>
              <a:gd name="T9" fmla="*/ 790 h 837"/>
              <a:gd name="T10" fmla="*/ 357 w 742"/>
              <a:gd name="T11" fmla="*/ 780 h 837"/>
              <a:gd name="T12" fmla="*/ 355 w 742"/>
              <a:gd name="T13" fmla="*/ 760 h 837"/>
              <a:gd name="T14" fmla="*/ 345 w 742"/>
              <a:gd name="T15" fmla="*/ 752 h 837"/>
              <a:gd name="T16" fmla="*/ 309 w 742"/>
              <a:gd name="T17" fmla="*/ 254 h 837"/>
              <a:gd name="T18" fmla="*/ 623 w 742"/>
              <a:gd name="T19" fmla="*/ 254 h 837"/>
              <a:gd name="T20" fmla="*/ 285 w 742"/>
              <a:gd name="T21" fmla="*/ 321 h 837"/>
              <a:gd name="T22" fmla="*/ 657 w 742"/>
              <a:gd name="T23" fmla="*/ 321 h 837"/>
              <a:gd name="T24" fmla="*/ 309 w 742"/>
              <a:gd name="T25" fmla="*/ 393 h 837"/>
              <a:gd name="T26" fmla="*/ 623 w 742"/>
              <a:gd name="T27" fmla="*/ 393 h 837"/>
              <a:gd name="T28" fmla="*/ 460 w 742"/>
              <a:gd name="T29" fmla="*/ 145 h 837"/>
              <a:gd name="T30" fmla="*/ 490 w 742"/>
              <a:gd name="T31" fmla="*/ 145 h 837"/>
              <a:gd name="T32" fmla="*/ 569 w 742"/>
              <a:gd name="T33" fmla="*/ 160 h 837"/>
              <a:gd name="T34" fmla="*/ 639 w 742"/>
              <a:gd name="T35" fmla="*/ 190 h 837"/>
              <a:gd name="T36" fmla="*/ 694 w 742"/>
              <a:gd name="T37" fmla="*/ 232 h 837"/>
              <a:gd name="T38" fmla="*/ 730 w 742"/>
              <a:gd name="T39" fmla="*/ 284 h 837"/>
              <a:gd name="T40" fmla="*/ 742 w 742"/>
              <a:gd name="T41" fmla="*/ 341 h 837"/>
              <a:gd name="T42" fmla="*/ 736 w 742"/>
              <a:gd name="T43" fmla="*/ 381 h 837"/>
              <a:gd name="T44" fmla="*/ 708 w 742"/>
              <a:gd name="T45" fmla="*/ 436 h 837"/>
              <a:gd name="T46" fmla="*/ 661 w 742"/>
              <a:gd name="T47" fmla="*/ 482 h 837"/>
              <a:gd name="T48" fmla="*/ 595 w 742"/>
              <a:gd name="T49" fmla="*/ 516 h 837"/>
              <a:gd name="T50" fmla="*/ 518 w 742"/>
              <a:gd name="T51" fmla="*/ 536 h 837"/>
              <a:gd name="T52" fmla="*/ 460 w 742"/>
              <a:gd name="T53" fmla="*/ 540 h 837"/>
              <a:gd name="T54" fmla="*/ 389 w 742"/>
              <a:gd name="T55" fmla="*/ 534 h 837"/>
              <a:gd name="T56" fmla="*/ 309 w 742"/>
              <a:gd name="T57" fmla="*/ 508 h 837"/>
              <a:gd name="T58" fmla="*/ 256 w 742"/>
              <a:gd name="T59" fmla="*/ 476 h 837"/>
              <a:gd name="T60" fmla="*/ 200 w 742"/>
              <a:gd name="T61" fmla="*/ 416 h 837"/>
              <a:gd name="T62" fmla="*/ 180 w 742"/>
              <a:gd name="T63" fmla="*/ 355 h 837"/>
              <a:gd name="T64" fmla="*/ 180 w 742"/>
              <a:gd name="T65" fmla="*/ 321 h 837"/>
              <a:gd name="T66" fmla="*/ 202 w 742"/>
              <a:gd name="T67" fmla="*/ 266 h 837"/>
              <a:gd name="T68" fmla="*/ 244 w 742"/>
              <a:gd name="T69" fmla="*/ 216 h 837"/>
              <a:gd name="T70" fmla="*/ 303 w 742"/>
              <a:gd name="T71" fmla="*/ 178 h 837"/>
              <a:gd name="T72" fmla="*/ 377 w 742"/>
              <a:gd name="T73" fmla="*/ 153 h 837"/>
              <a:gd name="T74" fmla="*/ 460 w 742"/>
              <a:gd name="T75" fmla="*/ 145 h 837"/>
              <a:gd name="T76" fmla="*/ 536 w 742"/>
              <a:gd name="T77" fmla="*/ 0 h 837"/>
              <a:gd name="T78" fmla="*/ 549 w 742"/>
              <a:gd name="T79" fmla="*/ 4 h 837"/>
              <a:gd name="T80" fmla="*/ 563 w 742"/>
              <a:gd name="T81" fmla="*/ 16 h 837"/>
              <a:gd name="T82" fmla="*/ 569 w 742"/>
              <a:gd name="T83" fmla="*/ 33 h 837"/>
              <a:gd name="T84" fmla="*/ 534 w 742"/>
              <a:gd name="T85" fmla="*/ 103 h 837"/>
              <a:gd name="T86" fmla="*/ 77 w 742"/>
              <a:gd name="T87" fmla="*/ 71 h 837"/>
              <a:gd name="T88" fmla="*/ 496 w 742"/>
              <a:gd name="T89" fmla="*/ 704 h 837"/>
              <a:gd name="T90" fmla="*/ 534 w 742"/>
              <a:gd name="T91" fmla="*/ 581 h 837"/>
              <a:gd name="T92" fmla="*/ 569 w 742"/>
              <a:gd name="T93" fmla="*/ 803 h 837"/>
              <a:gd name="T94" fmla="*/ 563 w 742"/>
              <a:gd name="T95" fmla="*/ 823 h 837"/>
              <a:gd name="T96" fmla="*/ 549 w 742"/>
              <a:gd name="T97" fmla="*/ 835 h 837"/>
              <a:gd name="T98" fmla="*/ 33 w 742"/>
              <a:gd name="T99" fmla="*/ 837 h 837"/>
              <a:gd name="T100" fmla="*/ 20 w 742"/>
              <a:gd name="T101" fmla="*/ 835 h 837"/>
              <a:gd name="T102" fmla="*/ 6 w 742"/>
              <a:gd name="T103" fmla="*/ 823 h 837"/>
              <a:gd name="T104" fmla="*/ 0 w 742"/>
              <a:gd name="T105" fmla="*/ 803 h 837"/>
              <a:gd name="T106" fmla="*/ 0 w 742"/>
              <a:gd name="T107" fmla="*/ 28 h 837"/>
              <a:gd name="T108" fmla="*/ 10 w 742"/>
              <a:gd name="T109" fmla="*/ 10 h 837"/>
              <a:gd name="T110" fmla="*/ 25 w 742"/>
              <a:gd name="T111" fmla="*/ 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2" h="837">
                <a:moveTo>
                  <a:pt x="228" y="752"/>
                </a:moveTo>
                <a:lnTo>
                  <a:pt x="228" y="752"/>
                </a:lnTo>
                <a:lnTo>
                  <a:pt x="224" y="754"/>
                </a:lnTo>
                <a:lnTo>
                  <a:pt x="220" y="756"/>
                </a:lnTo>
                <a:lnTo>
                  <a:pt x="218" y="760"/>
                </a:lnTo>
                <a:lnTo>
                  <a:pt x="218" y="764"/>
                </a:lnTo>
                <a:lnTo>
                  <a:pt x="218" y="780"/>
                </a:lnTo>
                <a:lnTo>
                  <a:pt x="218" y="780"/>
                </a:lnTo>
                <a:lnTo>
                  <a:pt x="218" y="784"/>
                </a:lnTo>
                <a:lnTo>
                  <a:pt x="220" y="786"/>
                </a:lnTo>
                <a:lnTo>
                  <a:pt x="224" y="790"/>
                </a:lnTo>
                <a:lnTo>
                  <a:pt x="228" y="790"/>
                </a:lnTo>
                <a:lnTo>
                  <a:pt x="345" y="790"/>
                </a:lnTo>
                <a:lnTo>
                  <a:pt x="345" y="790"/>
                </a:lnTo>
                <a:lnTo>
                  <a:pt x="349" y="790"/>
                </a:lnTo>
                <a:lnTo>
                  <a:pt x="353" y="786"/>
                </a:lnTo>
                <a:lnTo>
                  <a:pt x="355" y="784"/>
                </a:lnTo>
                <a:lnTo>
                  <a:pt x="357" y="780"/>
                </a:lnTo>
                <a:lnTo>
                  <a:pt x="357" y="764"/>
                </a:lnTo>
                <a:lnTo>
                  <a:pt x="357" y="764"/>
                </a:lnTo>
                <a:lnTo>
                  <a:pt x="355" y="760"/>
                </a:lnTo>
                <a:lnTo>
                  <a:pt x="353" y="756"/>
                </a:lnTo>
                <a:lnTo>
                  <a:pt x="349" y="754"/>
                </a:lnTo>
                <a:lnTo>
                  <a:pt x="345" y="752"/>
                </a:lnTo>
                <a:lnTo>
                  <a:pt x="228" y="752"/>
                </a:lnTo>
                <a:lnTo>
                  <a:pt x="228" y="752"/>
                </a:lnTo>
                <a:close/>
                <a:moveTo>
                  <a:pt x="309" y="254"/>
                </a:moveTo>
                <a:lnTo>
                  <a:pt x="309" y="282"/>
                </a:lnTo>
                <a:lnTo>
                  <a:pt x="623" y="282"/>
                </a:lnTo>
                <a:lnTo>
                  <a:pt x="623" y="254"/>
                </a:lnTo>
                <a:lnTo>
                  <a:pt x="309" y="254"/>
                </a:lnTo>
                <a:lnTo>
                  <a:pt x="309" y="254"/>
                </a:lnTo>
                <a:close/>
                <a:moveTo>
                  <a:pt x="285" y="321"/>
                </a:moveTo>
                <a:lnTo>
                  <a:pt x="285" y="351"/>
                </a:lnTo>
                <a:lnTo>
                  <a:pt x="657" y="351"/>
                </a:lnTo>
                <a:lnTo>
                  <a:pt x="657" y="321"/>
                </a:lnTo>
                <a:lnTo>
                  <a:pt x="285" y="321"/>
                </a:lnTo>
                <a:lnTo>
                  <a:pt x="285" y="321"/>
                </a:lnTo>
                <a:close/>
                <a:moveTo>
                  <a:pt x="309" y="393"/>
                </a:moveTo>
                <a:lnTo>
                  <a:pt x="309" y="420"/>
                </a:lnTo>
                <a:lnTo>
                  <a:pt x="623" y="420"/>
                </a:lnTo>
                <a:lnTo>
                  <a:pt x="623" y="393"/>
                </a:lnTo>
                <a:lnTo>
                  <a:pt x="309" y="393"/>
                </a:lnTo>
                <a:lnTo>
                  <a:pt x="309" y="393"/>
                </a:lnTo>
                <a:close/>
                <a:moveTo>
                  <a:pt x="460" y="145"/>
                </a:moveTo>
                <a:lnTo>
                  <a:pt x="460" y="145"/>
                </a:lnTo>
                <a:lnTo>
                  <a:pt x="460" y="145"/>
                </a:lnTo>
                <a:lnTo>
                  <a:pt x="490" y="145"/>
                </a:lnTo>
                <a:lnTo>
                  <a:pt x="518" y="149"/>
                </a:lnTo>
                <a:lnTo>
                  <a:pt x="543" y="153"/>
                </a:lnTo>
                <a:lnTo>
                  <a:pt x="569" y="160"/>
                </a:lnTo>
                <a:lnTo>
                  <a:pt x="595" y="168"/>
                </a:lnTo>
                <a:lnTo>
                  <a:pt x="619" y="178"/>
                </a:lnTo>
                <a:lnTo>
                  <a:pt x="639" y="190"/>
                </a:lnTo>
                <a:lnTo>
                  <a:pt x="661" y="202"/>
                </a:lnTo>
                <a:lnTo>
                  <a:pt x="678" y="216"/>
                </a:lnTo>
                <a:lnTo>
                  <a:pt x="694" y="232"/>
                </a:lnTo>
                <a:lnTo>
                  <a:pt x="708" y="248"/>
                </a:lnTo>
                <a:lnTo>
                  <a:pt x="720" y="266"/>
                </a:lnTo>
                <a:lnTo>
                  <a:pt x="730" y="284"/>
                </a:lnTo>
                <a:lnTo>
                  <a:pt x="736" y="301"/>
                </a:lnTo>
                <a:lnTo>
                  <a:pt x="740" y="321"/>
                </a:lnTo>
                <a:lnTo>
                  <a:pt x="742" y="341"/>
                </a:lnTo>
                <a:lnTo>
                  <a:pt x="742" y="341"/>
                </a:lnTo>
                <a:lnTo>
                  <a:pt x="740" y="363"/>
                </a:lnTo>
                <a:lnTo>
                  <a:pt x="736" y="381"/>
                </a:lnTo>
                <a:lnTo>
                  <a:pt x="730" y="401"/>
                </a:lnTo>
                <a:lnTo>
                  <a:pt x="720" y="418"/>
                </a:lnTo>
                <a:lnTo>
                  <a:pt x="708" y="436"/>
                </a:lnTo>
                <a:lnTo>
                  <a:pt x="694" y="452"/>
                </a:lnTo>
                <a:lnTo>
                  <a:pt x="678" y="468"/>
                </a:lnTo>
                <a:lnTo>
                  <a:pt x="661" y="482"/>
                </a:lnTo>
                <a:lnTo>
                  <a:pt x="639" y="494"/>
                </a:lnTo>
                <a:lnTo>
                  <a:pt x="619" y="506"/>
                </a:lnTo>
                <a:lnTo>
                  <a:pt x="595" y="516"/>
                </a:lnTo>
                <a:lnTo>
                  <a:pt x="569" y="524"/>
                </a:lnTo>
                <a:lnTo>
                  <a:pt x="543" y="530"/>
                </a:lnTo>
                <a:lnTo>
                  <a:pt x="518" y="536"/>
                </a:lnTo>
                <a:lnTo>
                  <a:pt x="490" y="538"/>
                </a:lnTo>
                <a:lnTo>
                  <a:pt x="460" y="540"/>
                </a:lnTo>
                <a:lnTo>
                  <a:pt x="460" y="540"/>
                </a:lnTo>
                <a:lnTo>
                  <a:pt x="436" y="538"/>
                </a:lnTo>
                <a:lnTo>
                  <a:pt x="412" y="536"/>
                </a:lnTo>
                <a:lnTo>
                  <a:pt x="389" y="534"/>
                </a:lnTo>
                <a:lnTo>
                  <a:pt x="367" y="528"/>
                </a:lnTo>
                <a:lnTo>
                  <a:pt x="280" y="593"/>
                </a:lnTo>
                <a:lnTo>
                  <a:pt x="309" y="508"/>
                </a:lnTo>
                <a:lnTo>
                  <a:pt x="309" y="508"/>
                </a:lnTo>
                <a:lnTo>
                  <a:pt x="281" y="494"/>
                </a:lnTo>
                <a:lnTo>
                  <a:pt x="256" y="476"/>
                </a:lnTo>
                <a:lnTo>
                  <a:pt x="234" y="458"/>
                </a:lnTo>
                <a:lnTo>
                  <a:pt x="216" y="438"/>
                </a:lnTo>
                <a:lnTo>
                  <a:pt x="200" y="416"/>
                </a:lnTo>
                <a:lnTo>
                  <a:pt x="188" y="393"/>
                </a:lnTo>
                <a:lnTo>
                  <a:pt x="182" y="367"/>
                </a:lnTo>
                <a:lnTo>
                  <a:pt x="180" y="355"/>
                </a:lnTo>
                <a:lnTo>
                  <a:pt x="180" y="341"/>
                </a:lnTo>
                <a:lnTo>
                  <a:pt x="180" y="341"/>
                </a:lnTo>
                <a:lnTo>
                  <a:pt x="180" y="321"/>
                </a:lnTo>
                <a:lnTo>
                  <a:pt x="186" y="301"/>
                </a:lnTo>
                <a:lnTo>
                  <a:pt x="192" y="284"/>
                </a:lnTo>
                <a:lnTo>
                  <a:pt x="202" y="266"/>
                </a:lnTo>
                <a:lnTo>
                  <a:pt x="214" y="248"/>
                </a:lnTo>
                <a:lnTo>
                  <a:pt x="228" y="232"/>
                </a:lnTo>
                <a:lnTo>
                  <a:pt x="244" y="216"/>
                </a:lnTo>
                <a:lnTo>
                  <a:pt x="262" y="202"/>
                </a:lnTo>
                <a:lnTo>
                  <a:pt x="281" y="190"/>
                </a:lnTo>
                <a:lnTo>
                  <a:pt x="303" y="178"/>
                </a:lnTo>
                <a:lnTo>
                  <a:pt x="327" y="168"/>
                </a:lnTo>
                <a:lnTo>
                  <a:pt x="351" y="160"/>
                </a:lnTo>
                <a:lnTo>
                  <a:pt x="377" y="153"/>
                </a:lnTo>
                <a:lnTo>
                  <a:pt x="405" y="149"/>
                </a:lnTo>
                <a:lnTo>
                  <a:pt x="432" y="145"/>
                </a:lnTo>
                <a:lnTo>
                  <a:pt x="460" y="145"/>
                </a:lnTo>
                <a:lnTo>
                  <a:pt x="460" y="145"/>
                </a:lnTo>
                <a:close/>
                <a:moveTo>
                  <a:pt x="33" y="0"/>
                </a:moveTo>
                <a:lnTo>
                  <a:pt x="536" y="0"/>
                </a:lnTo>
                <a:lnTo>
                  <a:pt x="536" y="0"/>
                </a:lnTo>
                <a:lnTo>
                  <a:pt x="543" y="2"/>
                </a:lnTo>
                <a:lnTo>
                  <a:pt x="549" y="4"/>
                </a:lnTo>
                <a:lnTo>
                  <a:pt x="555" y="6"/>
                </a:lnTo>
                <a:lnTo>
                  <a:pt x="559" y="10"/>
                </a:lnTo>
                <a:lnTo>
                  <a:pt x="563" y="16"/>
                </a:lnTo>
                <a:lnTo>
                  <a:pt x="567" y="22"/>
                </a:lnTo>
                <a:lnTo>
                  <a:pt x="569" y="28"/>
                </a:lnTo>
                <a:lnTo>
                  <a:pt x="569" y="33"/>
                </a:lnTo>
                <a:lnTo>
                  <a:pt x="569" y="109"/>
                </a:lnTo>
                <a:lnTo>
                  <a:pt x="569" y="109"/>
                </a:lnTo>
                <a:lnTo>
                  <a:pt x="534" y="103"/>
                </a:lnTo>
                <a:lnTo>
                  <a:pt x="496" y="97"/>
                </a:lnTo>
                <a:lnTo>
                  <a:pt x="496" y="71"/>
                </a:lnTo>
                <a:lnTo>
                  <a:pt x="77" y="71"/>
                </a:lnTo>
                <a:lnTo>
                  <a:pt x="77" y="704"/>
                </a:lnTo>
                <a:lnTo>
                  <a:pt x="77" y="704"/>
                </a:lnTo>
                <a:lnTo>
                  <a:pt x="496" y="704"/>
                </a:lnTo>
                <a:lnTo>
                  <a:pt x="496" y="585"/>
                </a:lnTo>
                <a:lnTo>
                  <a:pt x="496" y="585"/>
                </a:lnTo>
                <a:lnTo>
                  <a:pt x="534" y="581"/>
                </a:lnTo>
                <a:lnTo>
                  <a:pt x="569" y="573"/>
                </a:lnTo>
                <a:lnTo>
                  <a:pt x="569" y="803"/>
                </a:lnTo>
                <a:lnTo>
                  <a:pt x="569" y="803"/>
                </a:lnTo>
                <a:lnTo>
                  <a:pt x="569" y="811"/>
                </a:lnTo>
                <a:lnTo>
                  <a:pt x="567" y="817"/>
                </a:lnTo>
                <a:lnTo>
                  <a:pt x="563" y="823"/>
                </a:lnTo>
                <a:lnTo>
                  <a:pt x="559" y="827"/>
                </a:lnTo>
                <a:lnTo>
                  <a:pt x="555" y="831"/>
                </a:lnTo>
                <a:lnTo>
                  <a:pt x="549" y="835"/>
                </a:lnTo>
                <a:lnTo>
                  <a:pt x="543" y="837"/>
                </a:lnTo>
                <a:lnTo>
                  <a:pt x="536" y="837"/>
                </a:lnTo>
                <a:lnTo>
                  <a:pt x="33" y="837"/>
                </a:lnTo>
                <a:lnTo>
                  <a:pt x="33" y="837"/>
                </a:lnTo>
                <a:lnTo>
                  <a:pt x="25" y="837"/>
                </a:lnTo>
                <a:lnTo>
                  <a:pt x="20" y="835"/>
                </a:lnTo>
                <a:lnTo>
                  <a:pt x="14" y="831"/>
                </a:lnTo>
                <a:lnTo>
                  <a:pt x="10" y="827"/>
                </a:lnTo>
                <a:lnTo>
                  <a:pt x="6" y="823"/>
                </a:lnTo>
                <a:lnTo>
                  <a:pt x="2" y="817"/>
                </a:lnTo>
                <a:lnTo>
                  <a:pt x="0" y="811"/>
                </a:lnTo>
                <a:lnTo>
                  <a:pt x="0" y="803"/>
                </a:lnTo>
                <a:lnTo>
                  <a:pt x="0" y="33"/>
                </a:lnTo>
                <a:lnTo>
                  <a:pt x="0" y="33"/>
                </a:lnTo>
                <a:lnTo>
                  <a:pt x="0" y="28"/>
                </a:lnTo>
                <a:lnTo>
                  <a:pt x="2" y="22"/>
                </a:lnTo>
                <a:lnTo>
                  <a:pt x="6" y="16"/>
                </a:lnTo>
                <a:lnTo>
                  <a:pt x="10" y="10"/>
                </a:lnTo>
                <a:lnTo>
                  <a:pt x="14" y="6"/>
                </a:lnTo>
                <a:lnTo>
                  <a:pt x="20" y="4"/>
                </a:lnTo>
                <a:lnTo>
                  <a:pt x="25" y="2"/>
                </a:lnTo>
                <a:lnTo>
                  <a:pt x="33" y="0"/>
                </a:lnTo>
                <a:lnTo>
                  <a:pt x="3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PA_任意多边形 18"/>
          <p:cNvSpPr>
            <a:spLocks noEditPoints="1"/>
          </p:cNvSpPr>
          <p:nvPr>
            <p:custDataLst>
              <p:tags r:id="rId21"/>
            </p:custDataLst>
          </p:nvPr>
        </p:nvSpPr>
        <p:spPr bwMode="auto">
          <a:xfrm>
            <a:off x="1677660" y="4034849"/>
            <a:ext cx="272747" cy="322078"/>
          </a:xfrm>
          <a:custGeom>
            <a:avLst/>
            <a:gdLst>
              <a:gd name="T0" fmla="*/ 637 w 669"/>
              <a:gd name="T1" fmla="*/ 4 h 790"/>
              <a:gd name="T2" fmla="*/ 667 w 669"/>
              <a:gd name="T3" fmla="*/ 44 h 790"/>
              <a:gd name="T4" fmla="*/ 665 w 669"/>
              <a:gd name="T5" fmla="*/ 759 h 790"/>
              <a:gd name="T6" fmla="*/ 627 w 669"/>
              <a:gd name="T7" fmla="*/ 790 h 790"/>
              <a:gd name="T8" fmla="*/ 32 w 669"/>
              <a:gd name="T9" fmla="*/ 786 h 790"/>
              <a:gd name="T10" fmla="*/ 0 w 669"/>
              <a:gd name="T11" fmla="*/ 749 h 790"/>
              <a:gd name="T12" fmla="*/ 64 w 669"/>
              <a:gd name="T13" fmla="*/ 655 h 790"/>
              <a:gd name="T14" fmla="*/ 111 w 669"/>
              <a:gd name="T15" fmla="*/ 671 h 790"/>
              <a:gd name="T16" fmla="*/ 147 w 669"/>
              <a:gd name="T17" fmla="*/ 643 h 790"/>
              <a:gd name="T18" fmla="*/ 147 w 669"/>
              <a:gd name="T19" fmla="*/ 604 h 790"/>
              <a:gd name="T20" fmla="*/ 111 w 669"/>
              <a:gd name="T21" fmla="*/ 574 h 790"/>
              <a:gd name="T22" fmla="*/ 64 w 669"/>
              <a:gd name="T23" fmla="*/ 590 h 790"/>
              <a:gd name="T24" fmla="*/ 56 w 669"/>
              <a:gd name="T25" fmla="*/ 485 h 790"/>
              <a:gd name="T26" fmla="*/ 101 w 669"/>
              <a:gd name="T27" fmla="*/ 513 h 790"/>
              <a:gd name="T28" fmla="*/ 143 w 669"/>
              <a:gd name="T29" fmla="*/ 491 h 790"/>
              <a:gd name="T30" fmla="*/ 149 w 669"/>
              <a:gd name="T31" fmla="*/ 453 h 790"/>
              <a:gd name="T32" fmla="*/ 121 w 669"/>
              <a:gd name="T33" fmla="*/ 417 h 790"/>
              <a:gd name="T34" fmla="*/ 74 w 669"/>
              <a:gd name="T35" fmla="*/ 421 h 790"/>
              <a:gd name="T36" fmla="*/ 56 w 669"/>
              <a:gd name="T37" fmla="*/ 328 h 790"/>
              <a:gd name="T38" fmla="*/ 101 w 669"/>
              <a:gd name="T39" fmla="*/ 356 h 790"/>
              <a:gd name="T40" fmla="*/ 137 w 669"/>
              <a:gd name="T41" fmla="*/ 342 h 790"/>
              <a:gd name="T42" fmla="*/ 151 w 669"/>
              <a:gd name="T43" fmla="*/ 306 h 790"/>
              <a:gd name="T44" fmla="*/ 129 w 669"/>
              <a:gd name="T45" fmla="*/ 264 h 790"/>
              <a:gd name="T46" fmla="*/ 88 w 669"/>
              <a:gd name="T47" fmla="*/ 258 h 790"/>
              <a:gd name="T48" fmla="*/ 0 w 669"/>
              <a:gd name="T49" fmla="*/ 173 h 790"/>
              <a:gd name="T50" fmla="*/ 88 w 669"/>
              <a:gd name="T51" fmla="*/ 201 h 790"/>
              <a:gd name="T52" fmla="*/ 129 w 669"/>
              <a:gd name="T53" fmla="*/ 195 h 790"/>
              <a:gd name="T54" fmla="*/ 151 w 669"/>
              <a:gd name="T55" fmla="*/ 153 h 790"/>
              <a:gd name="T56" fmla="*/ 137 w 669"/>
              <a:gd name="T57" fmla="*/ 118 h 790"/>
              <a:gd name="T58" fmla="*/ 101 w 669"/>
              <a:gd name="T59" fmla="*/ 104 h 790"/>
              <a:gd name="T60" fmla="*/ 0 w 669"/>
              <a:gd name="T61" fmla="*/ 131 h 790"/>
              <a:gd name="T62" fmla="*/ 8 w 669"/>
              <a:gd name="T63" fmla="*/ 24 h 790"/>
              <a:gd name="T64" fmla="*/ 54 w 669"/>
              <a:gd name="T65" fmla="*/ 0 h 790"/>
              <a:gd name="T66" fmla="*/ 500 w 669"/>
              <a:gd name="T67" fmla="*/ 380 h 790"/>
              <a:gd name="T68" fmla="*/ 520 w 669"/>
              <a:gd name="T69" fmla="*/ 330 h 790"/>
              <a:gd name="T70" fmla="*/ 492 w 669"/>
              <a:gd name="T71" fmla="*/ 213 h 790"/>
              <a:gd name="T72" fmla="*/ 445 w 669"/>
              <a:gd name="T73" fmla="*/ 187 h 790"/>
              <a:gd name="T74" fmla="*/ 330 w 669"/>
              <a:gd name="T75" fmla="*/ 197 h 790"/>
              <a:gd name="T76" fmla="*/ 306 w 669"/>
              <a:gd name="T77" fmla="*/ 217 h 790"/>
              <a:gd name="T78" fmla="*/ 282 w 669"/>
              <a:gd name="T79" fmla="*/ 330 h 790"/>
              <a:gd name="T80" fmla="*/ 320 w 669"/>
              <a:gd name="T81" fmla="*/ 382 h 790"/>
              <a:gd name="T82" fmla="*/ 358 w 669"/>
              <a:gd name="T83" fmla="*/ 429 h 790"/>
              <a:gd name="T84" fmla="*/ 300 w 669"/>
              <a:gd name="T85" fmla="*/ 467 h 790"/>
              <a:gd name="T86" fmla="*/ 248 w 669"/>
              <a:gd name="T87" fmla="*/ 493 h 790"/>
              <a:gd name="T88" fmla="*/ 232 w 669"/>
              <a:gd name="T89" fmla="*/ 570 h 790"/>
              <a:gd name="T90" fmla="*/ 308 w 669"/>
              <a:gd name="T91" fmla="*/ 616 h 790"/>
              <a:gd name="T92" fmla="*/ 534 w 669"/>
              <a:gd name="T93" fmla="*/ 608 h 790"/>
              <a:gd name="T94" fmla="*/ 570 w 669"/>
              <a:gd name="T95" fmla="*/ 554 h 790"/>
              <a:gd name="T96" fmla="*/ 544 w 669"/>
              <a:gd name="T97" fmla="*/ 481 h 790"/>
              <a:gd name="T98" fmla="*/ 473 w 669"/>
              <a:gd name="T99" fmla="*/ 465 h 790"/>
              <a:gd name="T100" fmla="*/ 443 w 669"/>
              <a:gd name="T101" fmla="*/ 429 h 790"/>
              <a:gd name="T102" fmla="*/ 481 w 669"/>
              <a:gd name="T103" fmla="*/ 38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9" h="790">
                <a:moveTo>
                  <a:pt x="54" y="0"/>
                </a:moveTo>
                <a:lnTo>
                  <a:pt x="616" y="0"/>
                </a:lnTo>
                <a:lnTo>
                  <a:pt x="616" y="0"/>
                </a:lnTo>
                <a:lnTo>
                  <a:pt x="627" y="2"/>
                </a:lnTo>
                <a:lnTo>
                  <a:pt x="637" y="4"/>
                </a:lnTo>
                <a:lnTo>
                  <a:pt x="645" y="10"/>
                </a:lnTo>
                <a:lnTo>
                  <a:pt x="653" y="16"/>
                </a:lnTo>
                <a:lnTo>
                  <a:pt x="659" y="24"/>
                </a:lnTo>
                <a:lnTo>
                  <a:pt x="665" y="34"/>
                </a:lnTo>
                <a:lnTo>
                  <a:pt x="667" y="44"/>
                </a:lnTo>
                <a:lnTo>
                  <a:pt x="669" y="54"/>
                </a:lnTo>
                <a:lnTo>
                  <a:pt x="669" y="737"/>
                </a:lnTo>
                <a:lnTo>
                  <a:pt x="669" y="737"/>
                </a:lnTo>
                <a:lnTo>
                  <a:pt x="667" y="749"/>
                </a:lnTo>
                <a:lnTo>
                  <a:pt x="665" y="759"/>
                </a:lnTo>
                <a:lnTo>
                  <a:pt x="659" y="767"/>
                </a:lnTo>
                <a:lnTo>
                  <a:pt x="653" y="774"/>
                </a:lnTo>
                <a:lnTo>
                  <a:pt x="645" y="782"/>
                </a:lnTo>
                <a:lnTo>
                  <a:pt x="637" y="786"/>
                </a:lnTo>
                <a:lnTo>
                  <a:pt x="627" y="790"/>
                </a:lnTo>
                <a:lnTo>
                  <a:pt x="616" y="790"/>
                </a:lnTo>
                <a:lnTo>
                  <a:pt x="54" y="790"/>
                </a:lnTo>
                <a:lnTo>
                  <a:pt x="54" y="790"/>
                </a:lnTo>
                <a:lnTo>
                  <a:pt x="42" y="790"/>
                </a:lnTo>
                <a:lnTo>
                  <a:pt x="32" y="786"/>
                </a:lnTo>
                <a:lnTo>
                  <a:pt x="24" y="782"/>
                </a:lnTo>
                <a:lnTo>
                  <a:pt x="16" y="774"/>
                </a:lnTo>
                <a:lnTo>
                  <a:pt x="8" y="767"/>
                </a:lnTo>
                <a:lnTo>
                  <a:pt x="4" y="759"/>
                </a:lnTo>
                <a:lnTo>
                  <a:pt x="0" y="749"/>
                </a:lnTo>
                <a:lnTo>
                  <a:pt x="0" y="737"/>
                </a:lnTo>
                <a:lnTo>
                  <a:pt x="0" y="645"/>
                </a:lnTo>
                <a:lnTo>
                  <a:pt x="56" y="645"/>
                </a:lnTo>
                <a:lnTo>
                  <a:pt x="56" y="645"/>
                </a:lnTo>
                <a:lnTo>
                  <a:pt x="64" y="655"/>
                </a:lnTo>
                <a:lnTo>
                  <a:pt x="74" y="665"/>
                </a:lnTo>
                <a:lnTo>
                  <a:pt x="88" y="671"/>
                </a:lnTo>
                <a:lnTo>
                  <a:pt x="101" y="673"/>
                </a:lnTo>
                <a:lnTo>
                  <a:pt x="101" y="673"/>
                </a:lnTo>
                <a:lnTo>
                  <a:pt x="111" y="671"/>
                </a:lnTo>
                <a:lnTo>
                  <a:pt x="121" y="669"/>
                </a:lnTo>
                <a:lnTo>
                  <a:pt x="129" y="665"/>
                </a:lnTo>
                <a:lnTo>
                  <a:pt x="137" y="659"/>
                </a:lnTo>
                <a:lnTo>
                  <a:pt x="143" y="651"/>
                </a:lnTo>
                <a:lnTo>
                  <a:pt x="147" y="643"/>
                </a:lnTo>
                <a:lnTo>
                  <a:pt x="149" y="634"/>
                </a:lnTo>
                <a:lnTo>
                  <a:pt x="151" y="624"/>
                </a:lnTo>
                <a:lnTo>
                  <a:pt x="151" y="624"/>
                </a:lnTo>
                <a:lnTo>
                  <a:pt x="149" y="614"/>
                </a:lnTo>
                <a:lnTo>
                  <a:pt x="147" y="604"/>
                </a:lnTo>
                <a:lnTo>
                  <a:pt x="143" y="596"/>
                </a:lnTo>
                <a:lnTo>
                  <a:pt x="137" y="588"/>
                </a:lnTo>
                <a:lnTo>
                  <a:pt x="129" y="582"/>
                </a:lnTo>
                <a:lnTo>
                  <a:pt x="121" y="578"/>
                </a:lnTo>
                <a:lnTo>
                  <a:pt x="111" y="574"/>
                </a:lnTo>
                <a:lnTo>
                  <a:pt x="101" y="574"/>
                </a:lnTo>
                <a:lnTo>
                  <a:pt x="101" y="574"/>
                </a:lnTo>
                <a:lnTo>
                  <a:pt x="88" y="576"/>
                </a:lnTo>
                <a:lnTo>
                  <a:pt x="74" y="582"/>
                </a:lnTo>
                <a:lnTo>
                  <a:pt x="64" y="590"/>
                </a:lnTo>
                <a:lnTo>
                  <a:pt x="56" y="602"/>
                </a:lnTo>
                <a:lnTo>
                  <a:pt x="0" y="602"/>
                </a:lnTo>
                <a:lnTo>
                  <a:pt x="0" y="485"/>
                </a:lnTo>
                <a:lnTo>
                  <a:pt x="56" y="485"/>
                </a:lnTo>
                <a:lnTo>
                  <a:pt x="56" y="485"/>
                </a:lnTo>
                <a:lnTo>
                  <a:pt x="64" y="495"/>
                </a:lnTo>
                <a:lnTo>
                  <a:pt x="74" y="505"/>
                </a:lnTo>
                <a:lnTo>
                  <a:pt x="88" y="511"/>
                </a:lnTo>
                <a:lnTo>
                  <a:pt x="101" y="513"/>
                </a:lnTo>
                <a:lnTo>
                  <a:pt x="101" y="513"/>
                </a:lnTo>
                <a:lnTo>
                  <a:pt x="111" y="511"/>
                </a:lnTo>
                <a:lnTo>
                  <a:pt x="121" y="509"/>
                </a:lnTo>
                <a:lnTo>
                  <a:pt x="129" y="505"/>
                </a:lnTo>
                <a:lnTo>
                  <a:pt x="137" y="499"/>
                </a:lnTo>
                <a:lnTo>
                  <a:pt x="143" y="491"/>
                </a:lnTo>
                <a:lnTo>
                  <a:pt x="147" y="483"/>
                </a:lnTo>
                <a:lnTo>
                  <a:pt x="149" y="473"/>
                </a:lnTo>
                <a:lnTo>
                  <a:pt x="151" y="463"/>
                </a:lnTo>
                <a:lnTo>
                  <a:pt x="151" y="463"/>
                </a:lnTo>
                <a:lnTo>
                  <a:pt x="149" y="453"/>
                </a:lnTo>
                <a:lnTo>
                  <a:pt x="147" y="443"/>
                </a:lnTo>
                <a:lnTo>
                  <a:pt x="143" y="435"/>
                </a:lnTo>
                <a:lnTo>
                  <a:pt x="137" y="427"/>
                </a:lnTo>
                <a:lnTo>
                  <a:pt x="129" y="421"/>
                </a:lnTo>
                <a:lnTo>
                  <a:pt x="121" y="417"/>
                </a:lnTo>
                <a:lnTo>
                  <a:pt x="111" y="413"/>
                </a:lnTo>
                <a:lnTo>
                  <a:pt x="101" y="413"/>
                </a:lnTo>
                <a:lnTo>
                  <a:pt x="101" y="413"/>
                </a:lnTo>
                <a:lnTo>
                  <a:pt x="88" y="415"/>
                </a:lnTo>
                <a:lnTo>
                  <a:pt x="74" y="421"/>
                </a:lnTo>
                <a:lnTo>
                  <a:pt x="64" y="429"/>
                </a:lnTo>
                <a:lnTo>
                  <a:pt x="56" y="441"/>
                </a:lnTo>
                <a:lnTo>
                  <a:pt x="0" y="441"/>
                </a:lnTo>
                <a:lnTo>
                  <a:pt x="0" y="328"/>
                </a:lnTo>
                <a:lnTo>
                  <a:pt x="56" y="328"/>
                </a:lnTo>
                <a:lnTo>
                  <a:pt x="56" y="328"/>
                </a:lnTo>
                <a:lnTo>
                  <a:pt x="64" y="340"/>
                </a:lnTo>
                <a:lnTo>
                  <a:pt x="74" y="348"/>
                </a:lnTo>
                <a:lnTo>
                  <a:pt x="88" y="354"/>
                </a:lnTo>
                <a:lnTo>
                  <a:pt x="101" y="356"/>
                </a:lnTo>
                <a:lnTo>
                  <a:pt x="101" y="356"/>
                </a:lnTo>
                <a:lnTo>
                  <a:pt x="111" y="356"/>
                </a:lnTo>
                <a:lnTo>
                  <a:pt x="121" y="352"/>
                </a:lnTo>
                <a:lnTo>
                  <a:pt x="129" y="348"/>
                </a:lnTo>
                <a:lnTo>
                  <a:pt x="137" y="342"/>
                </a:lnTo>
                <a:lnTo>
                  <a:pt x="143" y="334"/>
                </a:lnTo>
                <a:lnTo>
                  <a:pt x="147" y="326"/>
                </a:lnTo>
                <a:lnTo>
                  <a:pt x="149" y="316"/>
                </a:lnTo>
                <a:lnTo>
                  <a:pt x="151" y="306"/>
                </a:lnTo>
                <a:lnTo>
                  <a:pt x="151" y="306"/>
                </a:lnTo>
                <a:lnTo>
                  <a:pt x="149" y="296"/>
                </a:lnTo>
                <a:lnTo>
                  <a:pt x="147" y="286"/>
                </a:lnTo>
                <a:lnTo>
                  <a:pt x="143" y="278"/>
                </a:lnTo>
                <a:lnTo>
                  <a:pt x="137" y="270"/>
                </a:lnTo>
                <a:lnTo>
                  <a:pt x="129" y="264"/>
                </a:lnTo>
                <a:lnTo>
                  <a:pt x="121" y="260"/>
                </a:lnTo>
                <a:lnTo>
                  <a:pt x="111" y="258"/>
                </a:lnTo>
                <a:lnTo>
                  <a:pt x="101" y="257"/>
                </a:lnTo>
                <a:lnTo>
                  <a:pt x="101" y="257"/>
                </a:lnTo>
                <a:lnTo>
                  <a:pt x="88" y="258"/>
                </a:lnTo>
                <a:lnTo>
                  <a:pt x="74" y="264"/>
                </a:lnTo>
                <a:lnTo>
                  <a:pt x="64" y="274"/>
                </a:lnTo>
                <a:lnTo>
                  <a:pt x="56" y="284"/>
                </a:lnTo>
                <a:lnTo>
                  <a:pt x="0" y="284"/>
                </a:lnTo>
                <a:lnTo>
                  <a:pt x="0" y="173"/>
                </a:lnTo>
                <a:lnTo>
                  <a:pt x="56" y="173"/>
                </a:lnTo>
                <a:lnTo>
                  <a:pt x="56" y="173"/>
                </a:lnTo>
                <a:lnTo>
                  <a:pt x="64" y="185"/>
                </a:lnTo>
                <a:lnTo>
                  <a:pt x="74" y="195"/>
                </a:lnTo>
                <a:lnTo>
                  <a:pt x="88" y="201"/>
                </a:lnTo>
                <a:lnTo>
                  <a:pt x="101" y="203"/>
                </a:lnTo>
                <a:lnTo>
                  <a:pt x="101" y="203"/>
                </a:lnTo>
                <a:lnTo>
                  <a:pt x="111" y="201"/>
                </a:lnTo>
                <a:lnTo>
                  <a:pt x="121" y="199"/>
                </a:lnTo>
                <a:lnTo>
                  <a:pt x="129" y="195"/>
                </a:lnTo>
                <a:lnTo>
                  <a:pt x="137" y="187"/>
                </a:lnTo>
                <a:lnTo>
                  <a:pt x="143" y="181"/>
                </a:lnTo>
                <a:lnTo>
                  <a:pt x="147" y="173"/>
                </a:lnTo>
                <a:lnTo>
                  <a:pt x="149" y="163"/>
                </a:lnTo>
                <a:lnTo>
                  <a:pt x="151" y="153"/>
                </a:lnTo>
                <a:lnTo>
                  <a:pt x="151" y="153"/>
                </a:lnTo>
                <a:lnTo>
                  <a:pt x="149" y="143"/>
                </a:lnTo>
                <a:lnTo>
                  <a:pt x="147" y="133"/>
                </a:lnTo>
                <a:lnTo>
                  <a:pt x="143" y="126"/>
                </a:lnTo>
                <a:lnTo>
                  <a:pt x="137" y="118"/>
                </a:lnTo>
                <a:lnTo>
                  <a:pt x="129" y="112"/>
                </a:lnTo>
                <a:lnTo>
                  <a:pt x="121" y="108"/>
                </a:lnTo>
                <a:lnTo>
                  <a:pt x="111" y="104"/>
                </a:lnTo>
                <a:lnTo>
                  <a:pt x="101" y="104"/>
                </a:lnTo>
                <a:lnTo>
                  <a:pt x="101" y="104"/>
                </a:lnTo>
                <a:lnTo>
                  <a:pt x="88" y="106"/>
                </a:lnTo>
                <a:lnTo>
                  <a:pt x="74" y="112"/>
                </a:lnTo>
                <a:lnTo>
                  <a:pt x="64" y="120"/>
                </a:lnTo>
                <a:lnTo>
                  <a:pt x="56" y="131"/>
                </a:lnTo>
                <a:lnTo>
                  <a:pt x="0" y="131"/>
                </a:lnTo>
                <a:lnTo>
                  <a:pt x="0" y="54"/>
                </a:lnTo>
                <a:lnTo>
                  <a:pt x="0" y="54"/>
                </a:lnTo>
                <a:lnTo>
                  <a:pt x="0" y="44"/>
                </a:lnTo>
                <a:lnTo>
                  <a:pt x="4" y="34"/>
                </a:lnTo>
                <a:lnTo>
                  <a:pt x="8" y="24"/>
                </a:lnTo>
                <a:lnTo>
                  <a:pt x="16" y="16"/>
                </a:lnTo>
                <a:lnTo>
                  <a:pt x="24" y="10"/>
                </a:lnTo>
                <a:lnTo>
                  <a:pt x="32" y="4"/>
                </a:lnTo>
                <a:lnTo>
                  <a:pt x="42" y="2"/>
                </a:lnTo>
                <a:lnTo>
                  <a:pt x="54" y="0"/>
                </a:lnTo>
                <a:lnTo>
                  <a:pt x="54" y="0"/>
                </a:lnTo>
                <a:close/>
                <a:moveTo>
                  <a:pt x="481" y="382"/>
                </a:moveTo>
                <a:lnTo>
                  <a:pt x="481" y="382"/>
                </a:lnTo>
                <a:lnTo>
                  <a:pt x="488" y="382"/>
                </a:lnTo>
                <a:lnTo>
                  <a:pt x="500" y="380"/>
                </a:lnTo>
                <a:lnTo>
                  <a:pt x="510" y="380"/>
                </a:lnTo>
                <a:lnTo>
                  <a:pt x="518" y="378"/>
                </a:lnTo>
                <a:lnTo>
                  <a:pt x="518" y="378"/>
                </a:lnTo>
                <a:lnTo>
                  <a:pt x="520" y="356"/>
                </a:lnTo>
                <a:lnTo>
                  <a:pt x="520" y="330"/>
                </a:lnTo>
                <a:lnTo>
                  <a:pt x="518" y="302"/>
                </a:lnTo>
                <a:lnTo>
                  <a:pt x="514" y="276"/>
                </a:lnTo>
                <a:lnTo>
                  <a:pt x="508" y="253"/>
                </a:lnTo>
                <a:lnTo>
                  <a:pt x="500" y="231"/>
                </a:lnTo>
                <a:lnTo>
                  <a:pt x="492" y="213"/>
                </a:lnTo>
                <a:lnTo>
                  <a:pt x="487" y="207"/>
                </a:lnTo>
                <a:lnTo>
                  <a:pt x="483" y="203"/>
                </a:lnTo>
                <a:lnTo>
                  <a:pt x="483" y="203"/>
                </a:lnTo>
                <a:lnTo>
                  <a:pt x="465" y="193"/>
                </a:lnTo>
                <a:lnTo>
                  <a:pt x="445" y="187"/>
                </a:lnTo>
                <a:lnTo>
                  <a:pt x="421" y="183"/>
                </a:lnTo>
                <a:lnTo>
                  <a:pt x="397" y="183"/>
                </a:lnTo>
                <a:lnTo>
                  <a:pt x="373" y="185"/>
                </a:lnTo>
                <a:lnTo>
                  <a:pt x="352" y="189"/>
                </a:lnTo>
                <a:lnTo>
                  <a:pt x="330" y="197"/>
                </a:lnTo>
                <a:lnTo>
                  <a:pt x="322" y="201"/>
                </a:lnTo>
                <a:lnTo>
                  <a:pt x="314" y="207"/>
                </a:lnTo>
                <a:lnTo>
                  <a:pt x="314" y="207"/>
                </a:lnTo>
                <a:lnTo>
                  <a:pt x="310" y="211"/>
                </a:lnTo>
                <a:lnTo>
                  <a:pt x="306" y="217"/>
                </a:lnTo>
                <a:lnTo>
                  <a:pt x="298" y="235"/>
                </a:lnTo>
                <a:lnTo>
                  <a:pt x="292" y="255"/>
                </a:lnTo>
                <a:lnTo>
                  <a:pt x="286" y="278"/>
                </a:lnTo>
                <a:lnTo>
                  <a:pt x="282" y="304"/>
                </a:lnTo>
                <a:lnTo>
                  <a:pt x="282" y="330"/>
                </a:lnTo>
                <a:lnTo>
                  <a:pt x="282" y="356"/>
                </a:lnTo>
                <a:lnTo>
                  <a:pt x="284" y="382"/>
                </a:lnTo>
                <a:lnTo>
                  <a:pt x="284" y="382"/>
                </a:lnTo>
                <a:lnTo>
                  <a:pt x="320" y="382"/>
                </a:lnTo>
                <a:lnTo>
                  <a:pt x="320" y="382"/>
                </a:lnTo>
                <a:lnTo>
                  <a:pt x="328" y="395"/>
                </a:lnTo>
                <a:lnTo>
                  <a:pt x="336" y="407"/>
                </a:lnTo>
                <a:lnTo>
                  <a:pt x="346" y="419"/>
                </a:lnTo>
                <a:lnTo>
                  <a:pt x="358" y="429"/>
                </a:lnTo>
                <a:lnTo>
                  <a:pt x="358" y="429"/>
                </a:lnTo>
                <a:lnTo>
                  <a:pt x="354" y="445"/>
                </a:lnTo>
                <a:lnTo>
                  <a:pt x="348" y="463"/>
                </a:lnTo>
                <a:lnTo>
                  <a:pt x="348" y="463"/>
                </a:lnTo>
                <a:lnTo>
                  <a:pt x="330" y="465"/>
                </a:lnTo>
                <a:lnTo>
                  <a:pt x="300" y="467"/>
                </a:lnTo>
                <a:lnTo>
                  <a:pt x="272" y="473"/>
                </a:lnTo>
                <a:lnTo>
                  <a:pt x="262" y="477"/>
                </a:lnTo>
                <a:lnTo>
                  <a:pt x="258" y="481"/>
                </a:lnTo>
                <a:lnTo>
                  <a:pt x="258" y="481"/>
                </a:lnTo>
                <a:lnTo>
                  <a:pt x="248" y="493"/>
                </a:lnTo>
                <a:lnTo>
                  <a:pt x="242" y="509"/>
                </a:lnTo>
                <a:lnTo>
                  <a:pt x="238" y="522"/>
                </a:lnTo>
                <a:lnTo>
                  <a:pt x="234" y="540"/>
                </a:lnTo>
                <a:lnTo>
                  <a:pt x="232" y="554"/>
                </a:lnTo>
                <a:lnTo>
                  <a:pt x="232" y="570"/>
                </a:lnTo>
                <a:lnTo>
                  <a:pt x="234" y="596"/>
                </a:lnTo>
                <a:lnTo>
                  <a:pt x="234" y="596"/>
                </a:lnTo>
                <a:lnTo>
                  <a:pt x="250" y="602"/>
                </a:lnTo>
                <a:lnTo>
                  <a:pt x="268" y="608"/>
                </a:lnTo>
                <a:lnTo>
                  <a:pt x="308" y="616"/>
                </a:lnTo>
                <a:lnTo>
                  <a:pt x="354" y="622"/>
                </a:lnTo>
                <a:lnTo>
                  <a:pt x="401" y="624"/>
                </a:lnTo>
                <a:lnTo>
                  <a:pt x="449" y="622"/>
                </a:lnTo>
                <a:lnTo>
                  <a:pt x="492" y="616"/>
                </a:lnTo>
                <a:lnTo>
                  <a:pt x="534" y="608"/>
                </a:lnTo>
                <a:lnTo>
                  <a:pt x="552" y="602"/>
                </a:lnTo>
                <a:lnTo>
                  <a:pt x="568" y="596"/>
                </a:lnTo>
                <a:lnTo>
                  <a:pt x="568" y="596"/>
                </a:lnTo>
                <a:lnTo>
                  <a:pt x="570" y="570"/>
                </a:lnTo>
                <a:lnTo>
                  <a:pt x="570" y="554"/>
                </a:lnTo>
                <a:lnTo>
                  <a:pt x="568" y="540"/>
                </a:lnTo>
                <a:lnTo>
                  <a:pt x="564" y="522"/>
                </a:lnTo>
                <a:lnTo>
                  <a:pt x="560" y="509"/>
                </a:lnTo>
                <a:lnTo>
                  <a:pt x="554" y="493"/>
                </a:lnTo>
                <a:lnTo>
                  <a:pt x="544" y="481"/>
                </a:lnTo>
                <a:lnTo>
                  <a:pt x="544" y="481"/>
                </a:lnTo>
                <a:lnTo>
                  <a:pt x="540" y="477"/>
                </a:lnTo>
                <a:lnTo>
                  <a:pt x="530" y="473"/>
                </a:lnTo>
                <a:lnTo>
                  <a:pt x="502" y="467"/>
                </a:lnTo>
                <a:lnTo>
                  <a:pt x="473" y="465"/>
                </a:lnTo>
                <a:lnTo>
                  <a:pt x="455" y="463"/>
                </a:lnTo>
                <a:lnTo>
                  <a:pt x="455" y="463"/>
                </a:lnTo>
                <a:lnTo>
                  <a:pt x="449" y="449"/>
                </a:lnTo>
                <a:lnTo>
                  <a:pt x="443" y="429"/>
                </a:lnTo>
                <a:lnTo>
                  <a:pt x="443" y="429"/>
                </a:lnTo>
                <a:lnTo>
                  <a:pt x="455" y="419"/>
                </a:lnTo>
                <a:lnTo>
                  <a:pt x="465" y="407"/>
                </a:lnTo>
                <a:lnTo>
                  <a:pt x="475" y="395"/>
                </a:lnTo>
                <a:lnTo>
                  <a:pt x="481" y="382"/>
                </a:lnTo>
                <a:lnTo>
                  <a:pt x="481" y="38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8" name="PA_任意多边形 20"/>
          <p:cNvSpPr>
            <a:spLocks noEditPoints="1"/>
          </p:cNvSpPr>
          <p:nvPr>
            <p:custDataLst>
              <p:tags r:id="rId22"/>
            </p:custDataLst>
          </p:nvPr>
        </p:nvSpPr>
        <p:spPr bwMode="auto">
          <a:xfrm>
            <a:off x="1639744" y="3157715"/>
            <a:ext cx="310663" cy="334717"/>
          </a:xfrm>
          <a:custGeom>
            <a:avLst/>
            <a:gdLst>
              <a:gd name="T0" fmla="*/ 205 w 762"/>
              <a:gd name="T1" fmla="*/ 651 h 821"/>
              <a:gd name="T2" fmla="*/ 205 w 762"/>
              <a:gd name="T3" fmla="*/ 331 h 821"/>
              <a:gd name="T4" fmla="*/ 232 w 762"/>
              <a:gd name="T5" fmla="*/ 331 h 821"/>
              <a:gd name="T6" fmla="*/ 232 w 762"/>
              <a:gd name="T7" fmla="*/ 272 h 821"/>
              <a:gd name="T8" fmla="*/ 78 w 762"/>
              <a:gd name="T9" fmla="*/ 272 h 821"/>
              <a:gd name="T10" fmla="*/ 78 w 762"/>
              <a:gd name="T11" fmla="*/ 331 h 821"/>
              <a:gd name="T12" fmla="*/ 109 w 762"/>
              <a:gd name="T13" fmla="*/ 331 h 821"/>
              <a:gd name="T14" fmla="*/ 109 w 762"/>
              <a:gd name="T15" fmla="*/ 651 h 821"/>
              <a:gd name="T16" fmla="*/ 78 w 762"/>
              <a:gd name="T17" fmla="*/ 651 h 821"/>
              <a:gd name="T18" fmla="*/ 78 w 762"/>
              <a:gd name="T19" fmla="*/ 696 h 821"/>
              <a:gd name="T20" fmla="*/ 46 w 762"/>
              <a:gd name="T21" fmla="*/ 696 h 821"/>
              <a:gd name="T22" fmla="*/ 46 w 762"/>
              <a:gd name="T23" fmla="*/ 738 h 821"/>
              <a:gd name="T24" fmla="*/ 20 w 762"/>
              <a:gd name="T25" fmla="*/ 738 h 821"/>
              <a:gd name="T26" fmla="*/ 20 w 762"/>
              <a:gd name="T27" fmla="*/ 778 h 821"/>
              <a:gd name="T28" fmla="*/ 0 w 762"/>
              <a:gd name="T29" fmla="*/ 778 h 821"/>
              <a:gd name="T30" fmla="*/ 0 w 762"/>
              <a:gd name="T31" fmla="*/ 821 h 821"/>
              <a:gd name="T32" fmla="*/ 762 w 762"/>
              <a:gd name="T33" fmla="*/ 821 h 821"/>
              <a:gd name="T34" fmla="*/ 762 w 762"/>
              <a:gd name="T35" fmla="*/ 778 h 821"/>
              <a:gd name="T36" fmla="*/ 742 w 762"/>
              <a:gd name="T37" fmla="*/ 778 h 821"/>
              <a:gd name="T38" fmla="*/ 742 w 762"/>
              <a:gd name="T39" fmla="*/ 738 h 821"/>
              <a:gd name="T40" fmla="*/ 717 w 762"/>
              <a:gd name="T41" fmla="*/ 738 h 821"/>
              <a:gd name="T42" fmla="*/ 717 w 762"/>
              <a:gd name="T43" fmla="*/ 696 h 821"/>
              <a:gd name="T44" fmla="*/ 695 w 762"/>
              <a:gd name="T45" fmla="*/ 696 h 821"/>
              <a:gd name="T46" fmla="*/ 695 w 762"/>
              <a:gd name="T47" fmla="*/ 651 h 821"/>
              <a:gd name="T48" fmla="*/ 667 w 762"/>
              <a:gd name="T49" fmla="*/ 651 h 821"/>
              <a:gd name="T50" fmla="*/ 667 w 762"/>
              <a:gd name="T51" fmla="*/ 331 h 821"/>
              <a:gd name="T52" fmla="*/ 695 w 762"/>
              <a:gd name="T53" fmla="*/ 331 h 821"/>
              <a:gd name="T54" fmla="*/ 695 w 762"/>
              <a:gd name="T55" fmla="*/ 272 h 821"/>
              <a:gd name="T56" fmla="*/ 540 w 762"/>
              <a:gd name="T57" fmla="*/ 272 h 821"/>
              <a:gd name="T58" fmla="*/ 540 w 762"/>
              <a:gd name="T59" fmla="*/ 331 h 821"/>
              <a:gd name="T60" fmla="*/ 572 w 762"/>
              <a:gd name="T61" fmla="*/ 331 h 821"/>
              <a:gd name="T62" fmla="*/ 572 w 762"/>
              <a:gd name="T63" fmla="*/ 651 h 821"/>
              <a:gd name="T64" fmla="*/ 540 w 762"/>
              <a:gd name="T65" fmla="*/ 651 h 821"/>
              <a:gd name="T66" fmla="*/ 540 w 762"/>
              <a:gd name="T67" fmla="*/ 696 h 821"/>
              <a:gd name="T68" fmla="*/ 465 w 762"/>
              <a:gd name="T69" fmla="*/ 696 h 821"/>
              <a:gd name="T70" fmla="*/ 465 w 762"/>
              <a:gd name="T71" fmla="*/ 474 h 821"/>
              <a:gd name="T72" fmla="*/ 397 w 762"/>
              <a:gd name="T73" fmla="*/ 474 h 821"/>
              <a:gd name="T74" fmla="*/ 397 w 762"/>
              <a:gd name="T75" fmla="*/ 696 h 821"/>
              <a:gd name="T76" fmla="*/ 377 w 762"/>
              <a:gd name="T77" fmla="*/ 696 h 821"/>
              <a:gd name="T78" fmla="*/ 377 w 762"/>
              <a:gd name="T79" fmla="*/ 474 h 821"/>
              <a:gd name="T80" fmla="*/ 308 w 762"/>
              <a:gd name="T81" fmla="*/ 474 h 821"/>
              <a:gd name="T82" fmla="*/ 308 w 762"/>
              <a:gd name="T83" fmla="*/ 696 h 821"/>
              <a:gd name="T84" fmla="*/ 232 w 762"/>
              <a:gd name="T85" fmla="*/ 696 h 821"/>
              <a:gd name="T86" fmla="*/ 232 w 762"/>
              <a:gd name="T87" fmla="*/ 651 h 821"/>
              <a:gd name="T88" fmla="*/ 205 w 762"/>
              <a:gd name="T89" fmla="*/ 651 h 821"/>
              <a:gd name="T90" fmla="*/ 205 w 762"/>
              <a:gd name="T91" fmla="*/ 651 h 821"/>
              <a:gd name="T92" fmla="*/ 379 w 762"/>
              <a:gd name="T93" fmla="*/ 0 h 821"/>
              <a:gd name="T94" fmla="*/ 608 w 762"/>
              <a:gd name="T95" fmla="*/ 123 h 821"/>
              <a:gd name="T96" fmla="*/ 750 w 762"/>
              <a:gd name="T97" fmla="*/ 202 h 821"/>
              <a:gd name="T98" fmla="*/ 750 w 762"/>
              <a:gd name="T99" fmla="*/ 248 h 821"/>
              <a:gd name="T100" fmla="*/ 379 w 762"/>
              <a:gd name="T101" fmla="*/ 248 h 821"/>
              <a:gd name="T102" fmla="*/ 10 w 762"/>
              <a:gd name="T103" fmla="*/ 248 h 821"/>
              <a:gd name="T104" fmla="*/ 10 w 762"/>
              <a:gd name="T105" fmla="*/ 202 h 821"/>
              <a:gd name="T106" fmla="*/ 153 w 762"/>
              <a:gd name="T107" fmla="*/ 123 h 821"/>
              <a:gd name="T108" fmla="*/ 379 w 762"/>
              <a:gd name="T10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2" h="821">
                <a:moveTo>
                  <a:pt x="205" y="651"/>
                </a:moveTo>
                <a:lnTo>
                  <a:pt x="205" y="331"/>
                </a:lnTo>
                <a:lnTo>
                  <a:pt x="232" y="331"/>
                </a:lnTo>
                <a:lnTo>
                  <a:pt x="232" y="272"/>
                </a:lnTo>
                <a:lnTo>
                  <a:pt x="78" y="272"/>
                </a:lnTo>
                <a:lnTo>
                  <a:pt x="78" y="331"/>
                </a:lnTo>
                <a:lnTo>
                  <a:pt x="109" y="331"/>
                </a:lnTo>
                <a:lnTo>
                  <a:pt x="109" y="651"/>
                </a:lnTo>
                <a:lnTo>
                  <a:pt x="78" y="651"/>
                </a:lnTo>
                <a:lnTo>
                  <a:pt x="78" y="696"/>
                </a:lnTo>
                <a:lnTo>
                  <a:pt x="46" y="696"/>
                </a:lnTo>
                <a:lnTo>
                  <a:pt x="46" y="738"/>
                </a:lnTo>
                <a:lnTo>
                  <a:pt x="20" y="738"/>
                </a:lnTo>
                <a:lnTo>
                  <a:pt x="20" y="778"/>
                </a:lnTo>
                <a:lnTo>
                  <a:pt x="0" y="778"/>
                </a:lnTo>
                <a:lnTo>
                  <a:pt x="0" y="821"/>
                </a:lnTo>
                <a:lnTo>
                  <a:pt x="762" y="821"/>
                </a:lnTo>
                <a:lnTo>
                  <a:pt x="762" y="778"/>
                </a:lnTo>
                <a:lnTo>
                  <a:pt x="742" y="778"/>
                </a:lnTo>
                <a:lnTo>
                  <a:pt x="742" y="738"/>
                </a:lnTo>
                <a:lnTo>
                  <a:pt x="717" y="738"/>
                </a:lnTo>
                <a:lnTo>
                  <a:pt x="717" y="696"/>
                </a:lnTo>
                <a:lnTo>
                  <a:pt x="695" y="696"/>
                </a:lnTo>
                <a:lnTo>
                  <a:pt x="695" y="651"/>
                </a:lnTo>
                <a:lnTo>
                  <a:pt x="667" y="651"/>
                </a:lnTo>
                <a:lnTo>
                  <a:pt x="667" y="331"/>
                </a:lnTo>
                <a:lnTo>
                  <a:pt x="695" y="331"/>
                </a:lnTo>
                <a:lnTo>
                  <a:pt x="695" y="272"/>
                </a:lnTo>
                <a:lnTo>
                  <a:pt x="540" y="272"/>
                </a:lnTo>
                <a:lnTo>
                  <a:pt x="540" y="331"/>
                </a:lnTo>
                <a:lnTo>
                  <a:pt x="572" y="331"/>
                </a:lnTo>
                <a:lnTo>
                  <a:pt x="572" y="651"/>
                </a:lnTo>
                <a:lnTo>
                  <a:pt x="540" y="651"/>
                </a:lnTo>
                <a:lnTo>
                  <a:pt x="540" y="696"/>
                </a:lnTo>
                <a:lnTo>
                  <a:pt x="465" y="696"/>
                </a:lnTo>
                <a:lnTo>
                  <a:pt x="465" y="474"/>
                </a:lnTo>
                <a:lnTo>
                  <a:pt x="397" y="474"/>
                </a:lnTo>
                <a:lnTo>
                  <a:pt x="397" y="696"/>
                </a:lnTo>
                <a:lnTo>
                  <a:pt x="377" y="696"/>
                </a:lnTo>
                <a:lnTo>
                  <a:pt x="377" y="474"/>
                </a:lnTo>
                <a:lnTo>
                  <a:pt x="308" y="474"/>
                </a:lnTo>
                <a:lnTo>
                  <a:pt x="308" y="696"/>
                </a:lnTo>
                <a:lnTo>
                  <a:pt x="232" y="696"/>
                </a:lnTo>
                <a:lnTo>
                  <a:pt x="232" y="651"/>
                </a:lnTo>
                <a:lnTo>
                  <a:pt x="205" y="651"/>
                </a:lnTo>
                <a:lnTo>
                  <a:pt x="205" y="651"/>
                </a:lnTo>
                <a:close/>
                <a:moveTo>
                  <a:pt x="379" y="0"/>
                </a:moveTo>
                <a:lnTo>
                  <a:pt x="608" y="123"/>
                </a:lnTo>
                <a:lnTo>
                  <a:pt x="750" y="202"/>
                </a:lnTo>
                <a:lnTo>
                  <a:pt x="750" y="248"/>
                </a:lnTo>
                <a:lnTo>
                  <a:pt x="379" y="248"/>
                </a:lnTo>
                <a:lnTo>
                  <a:pt x="10" y="248"/>
                </a:lnTo>
                <a:lnTo>
                  <a:pt x="10" y="202"/>
                </a:lnTo>
                <a:lnTo>
                  <a:pt x="153" y="123"/>
                </a:lnTo>
                <a:lnTo>
                  <a:pt x="379"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160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170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18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19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21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220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14" grpId="0"/>
      <p:bldP spid="29" grpId="0" animBg="1" autoUpdateAnimBg="0"/>
      <p:bldP spid="43" grpId="0"/>
      <p:bldP spid="45" grpId="0"/>
      <p:bldP spid="47" grpId="0"/>
      <p:bldP spid="53" grpId="0"/>
      <p:bldP spid="55" grpId="0" animBg="1"/>
      <p:bldP spid="56" grpId="0" animBg="1"/>
      <p:bldP spid="57" grpId="0" animBg="1"/>
      <p:bldP spid="58" grpId="0" animBg="1"/>
      <p:bldP spid="59" grpId="0" animBg="1"/>
      <p:bldP spid="60" grpId="0" animBg="1"/>
      <p:bldP spid="61"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702643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store a normal file? (in your PC)</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8088" y="859220"/>
            <a:ext cx="6942102" cy="405313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749039" y="880513"/>
            <a:ext cx="1522583" cy="523220"/>
          </a:xfrm>
          <a:prstGeom prst="rect">
            <a:avLst/>
          </a:prstGeom>
          <a:noFill/>
        </p:spPr>
        <p:txBody>
          <a:bodyPr wrap="square" rtlCol="0">
            <a:spAutoFit/>
          </a:bodyPr>
          <a:lstStyle/>
          <a:p>
            <a:pPr algn="ctr"/>
            <a:r>
              <a:rPr lang="en-US" altLang="zh-CN" sz="2800" b="1" dirty="0"/>
              <a:t>Disk</a:t>
            </a:r>
            <a:endParaRPr lang="zh-CN" altLang="en-US" sz="2800" b="1" dirty="0"/>
          </a:p>
        </p:txBody>
      </p:sp>
      <p:sp>
        <p:nvSpPr>
          <p:cNvPr id="7" name="矩形 6"/>
          <p:cNvSpPr/>
          <p:nvPr/>
        </p:nvSpPr>
        <p:spPr>
          <a:xfrm>
            <a:off x="1684197" y="1632091"/>
            <a:ext cx="2649634" cy="29814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409846" y="1403733"/>
            <a:ext cx="1896848"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894722" y="1635668"/>
            <a:ext cx="2228584" cy="3293209"/>
          </a:xfrm>
          <a:prstGeom prst="rect">
            <a:avLst/>
          </a:prstGeom>
          <a:noFill/>
        </p:spPr>
        <p:txBody>
          <a:bodyPr wrap="square" rtlCol="0">
            <a:spAutoFit/>
          </a:bodyPr>
          <a:lstStyle/>
          <a:p>
            <a:pPr algn="ctr"/>
            <a:r>
              <a:rPr lang="en-US" altLang="zh-CN" sz="2400" b="1" dirty="0"/>
              <a:t>Metadata</a:t>
            </a:r>
            <a:endParaRPr lang="en-US" altLang="zh-CN" sz="2400" b="1" dirty="0"/>
          </a:p>
          <a:p>
            <a:pPr algn="ctr"/>
            <a:endParaRPr lang="en-US" altLang="zh-CN" sz="1200" b="1" dirty="0"/>
          </a:p>
          <a:p>
            <a:pPr algn="ctr"/>
            <a:r>
              <a:rPr lang="en-US" altLang="zh-CN" sz="2000" b="1" dirty="0"/>
              <a:t>File info</a:t>
            </a:r>
            <a:endParaRPr lang="en-US" altLang="zh-CN" sz="2000" b="1" dirty="0"/>
          </a:p>
          <a:p>
            <a:pPr algn="ctr"/>
            <a:r>
              <a:rPr lang="en-US" altLang="zh-CN" sz="1600" dirty="0"/>
              <a:t>File name</a:t>
            </a:r>
            <a:endParaRPr lang="en-US" altLang="zh-CN" sz="1600" dirty="0"/>
          </a:p>
          <a:p>
            <a:pPr algn="ctr"/>
            <a:r>
              <a:rPr lang="en-US" altLang="zh-CN" sz="1600" dirty="0"/>
              <a:t>Size</a:t>
            </a:r>
            <a:endParaRPr lang="en-US" altLang="zh-CN" sz="1600" dirty="0"/>
          </a:p>
          <a:p>
            <a:pPr algn="ctr"/>
            <a:r>
              <a:rPr lang="en-US" altLang="zh-CN" sz="1600" dirty="0"/>
              <a:t>…</a:t>
            </a:r>
            <a:endParaRPr lang="en-US" altLang="zh-CN" sz="1600" dirty="0"/>
          </a:p>
          <a:p>
            <a:pPr algn="ctr"/>
            <a:r>
              <a:rPr lang="en-US" altLang="zh-CN" sz="2000" b="1" dirty="0"/>
              <a:t>Index</a:t>
            </a:r>
            <a:endParaRPr lang="en-US" altLang="zh-CN" sz="2000" b="1" dirty="0"/>
          </a:p>
          <a:p>
            <a:pPr algn="ctr"/>
            <a:r>
              <a:rPr lang="en-US" altLang="zh-CN" sz="1800" dirty="0"/>
              <a:t>Block 23&gt;&gt;disk offset</a:t>
            </a:r>
            <a:endParaRPr lang="en-US" altLang="zh-CN" sz="1800" dirty="0"/>
          </a:p>
          <a:p>
            <a:pPr algn="ctr"/>
            <a:r>
              <a:rPr lang="en-US" altLang="zh-CN" sz="1800" dirty="0"/>
              <a:t>Block 24&gt;&gt;disk offset</a:t>
            </a:r>
            <a:endParaRPr lang="en-US" altLang="zh-CN" sz="1800" dirty="0"/>
          </a:p>
          <a:p>
            <a:pPr algn="ctr"/>
            <a:r>
              <a:rPr lang="en-US" altLang="zh-CN" sz="1800" dirty="0"/>
              <a:t>Block 25&gt;&gt;disk offset</a:t>
            </a:r>
            <a:endParaRPr lang="en-US" altLang="zh-CN" sz="1800" dirty="0"/>
          </a:p>
          <a:p>
            <a:pPr algn="ctr"/>
            <a:endParaRPr lang="en-US" altLang="zh-CN" sz="1800" dirty="0"/>
          </a:p>
          <a:p>
            <a:pPr algn="ctr"/>
            <a:endParaRPr lang="zh-CN" altLang="en-US" sz="1200" b="1" dirty="0"/>
          </a:p>
        </p:txBody>
      </p:sp>
      <p:sp>
        <p:nvSpPr>
          <p:cNvPr id="18" name="文本框 17"/>
          <p:cNvSpPr txBox="1"/>
          <p:nvPr/>
        </p:nvSpPr>
        <p:spPr>
          <a:xfrm>
            <a:off x="5401340" y="1403733"/>
            <a:ext cx="1909607" cy="3108543"/>
          </a:xfrm>
          <a:prstGeom prst="rect">
            <a:avLst/>
          </a:prstGeom>
          <a:noFill/>
        </p:spPr>
        <p:txBody>
          <a:bodyPr wrap="square" rtlCol="0">
            <a:spAutoFit/>
          </a:bodyPr>
          <a:lstStyle/>
          <a:p>
            <a:pPr algn="ctr"/>
            <a:r>
              <a:rPr lang="en-US" altLang="zh-CN" sz="2000" b="1" dirty="0"/>
              <a:t>Blocks</a:t>
            </a:r>
            <a:endParaRPr lang="en-US" altLang="zh-CN" sz="2000" b="1" dirty="0"/>
          </a:p>
          <a:p>
            <a:pPr algn="ctr"/>
            <a:endParaRPr lang="en-US" altLang="zh-CN" sz="1600" dirty="0"/>
          </a:p>
          <a:p>
            <a:pPr algn="ctr"/>
            <a:endParaRPr lang="en-US" altLang="zh-CN" sz="1600" dirty="0"/>
          </a:p>
          <a:p>
            <a:pPr algn="ctr"/>
            <a:r>
              <a:rPr lang="en-US" altLang="zh-CN" sz="1800" dirty="0"/>
              <a:t>Block 23</a:t>
            </a:r>
            <a:endParaRPr lang="en-US" altLang="zh-CN" sz="1800" dirty="0"/>
          </a:p>
          <a:p>
            <a:pPr algn="ctr"/>
            <a:endParaRPr lang="en-US" altLang="zh-CN" sz="1800" dirty="0"/>
          </a:p>
          <a:p>
            <a:pPr algn="ctr"/>
            <a:endParaRPr lang="en-US" altLang="zh-CN" sz="1800" dirty="0"/>
          </a:p>
          <a:p>
            <a:pPr algn="ctr"/>
            <a:r>
              <a:rPr lang="en-US" altLang="zh-CN" sz="1800" dirty="0"/>
              <a:t>Block 24</a:t>
            </a:r>
            <a:endParaRPr lang="en-US" altLang="zh-CN" sz="1800" dirty="0"/>
          </a:p>
          <a:p>
            <a:pPr algn="ctr"/>
            <a:endParaRPr lang="en-US" altLang="zh-CN" sz="1800" dirty="0"/>
          </a:p>
          <a:p>
            <a:pPr algn="ctr"/>
            <a:endParaRPr lang="en-US" altLang="zh-CN" sz="1800" dirty="0"/>
          </a:p>
          <a:p>
            <a:pPr algn="ctr"/>
            <a:r>
              <a:rPr lang="en-US" altLang="zh-CN" sz="1800" dirty="0"/>
              <a:t>Block 25</a:t>
            </a:r>
            <a:endParaRPr lang="en-US" altLang="zh-CN" sz="1800" dirty="0"/>
          </a:p>
          <a:p>
            <a:pPr algn="ctr"/>
            <a:r>
              <a:rPr lang="en-US" altLang="zh-CN" sz="1800" dirty="0"/>
              <a:t>…</a:t>
            </a:r>
            <a:endParaRPr lang="en-US" altLang="zh-CN" sz="1800" dirty="0"/>
          </a:p>
        </p:txBody>
      </p:sp>
      <p:cxnSp>
        <p:nvCxnSpPr>
          <p:cNvPr id="20" name="直接箭头连接符 19"/>
          <p:cNvCxnSpPr/>
          <p:nvPr/>
        </p:nvCxnSpPr>
        <p:spPr>
          <a:xfrm flipV="1">
            <a:off x="4070143" y="2385946"/>
            <a:ext cx="1837306" cy="13014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p:nvPr/>
        </p:nvCxnSpPr>
        <p:spPr>
          <a:xfrm flipV="1">
            <a:off x="4087156" y="3211033"/>
            <a:ext cx="1824546" cy="764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flipV="1">
            <a:off x="4072270" y="4060435"/>
            <a:ext cx="1835179" cy="2125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对话气泡: 椭圆形 23"/>
          <p:cNvSpPr/>
          <p:nvPr/>
        </p:nvSpPr>
        <p:spPr>
          <a:xfrm>
            <a:off x="4978787" y="2727255"/>
            <a:ext cx="3092618" cy="1920235"/>
          </a:xfrm>
          <a:prstGeom prst="wedgeEllipseCallout">
            <a:avLst>
              <a:gd name="adj1" fmla="val 58997"/>
              <a:gd name="adj2" fmla="val -3132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5297275" y="3443225"/>
            <a:ext cx="2717681" cy="461665"/>
          </a:xfrm>
          <a:prstGeom prst="rect">
            <a:avLst/>
          </a:prstGeom>
          <a:noFill/>
        </p:spPr>
        <p:txBody>
          <a:bodyPr wrap="square" rtlCol="0">
            <a:spAutoFit/>
          </a:bodyPr>
          <a:lstStyle/>
          <a:p>
            <a:r>
              <a:rPr lang="en-US" altLang="zh-CN" sz="2400" dirty="0">
                <a:solidFill>
                  <a:srgbClr val="FF0000"/>
                </a:solidFill>
              </a:rPr>
              <a:t>1 Block = 1024byte</a:t>
            </a:r>
            <a:endParaRPr lang="zh-CN" altLang="en-US" sz="2400" dirty="0">
              <a:solidFill>
                <a:srgbClr val="FF0000"/>
              </a:solidFill>
            </a:endParaRPr>
          </a:p>
        </p:txBody>
      </p:sp>
      <p:sp>
        <p:nvSpPr>
          <p:cNvPr id="23" name="矩形 22"/>
          <p:cNvSpPr/>
          <p:nvPr/>
        </p:nvSpPr>
        <p:spPr>
          <a:xfrm>
            <a:off x="1917225" y="2176604"/>
            <a:ext cx="2138588" cy="1057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921645" y="3233969"/>
            <a:ext cx="2138588" cy="11813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0"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7495991"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store a </a:t>
            </a:r>
            <a:r>
              <a:rPr lang="en-US" altLang="zh-CN" sz="2400" b="1" dirty="0">
                <a:solidFill>
                  <a:srgbClr val="FF0000"/>
                </a:solidFill>
                <a:latin typeface="微软雅黑" panose="020B0503020204020204" pitchFamily="34" charset="-122"/>
                <a:ea typeface="微软雅黑" panose="020B0503020204020204" pitchFamily="34" charset="-122"/>
              </a:rPr>
              <a:t>big</a:t>
            </a:r>
            <a:r>
              <a:rPr lang="en-US" altLang="zh-CN" sz="2400" b="1" dirty="0">
                <a:solidFill>
                  <a:srgbClr val="0A4776"/>
                </a:solidFill>
                <a:latin typeface="微软雅黑" panose="020B0503020204020204" pitchFamily="34" charset="-122"/>
                <a:ea typeface="微软雅黑" panose="020B0503020204020204" pitchFamily="34" charset="-122"/>
              </a:rPr>
              <a:t> file? </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78088" y="859220"/>
            <a:ext cx="6942102" cy="4053131"/>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749039" y="880513"/>
            <a:ext cx="1522583" cy="523220"/>
          </a:xfrm>
          <a:prstGeom prst="rect">
            <a:avLst/>
          </a:prstGeom>
          <a:noFill/>
        </p:spPr>
        <p:txBody>
          <a:bodyPr wrap="square" rtlCol="0">
            <a:spAutoFit/>
          </a:bodyPr>
          <a:lstStyle/>
          <a:p>
            <a:pPr algn="ctr"/>
            <a:r>
              <a:rPr lang="en-US" altLang="zh-CN" sz="2800" b="1" dirty="0"/>
              <a:t>Disk</a:t>
            </a:r>
            <a:endParaRPr lang="zh-CN" altLang="en-US" sz="2800" b="1" dirty="0"/>
          </a:p>
        </p:txBody>
      </p:sp>
      <p:sp>
        <p:nvSpPr>
          <p:cNvPr id="7" name="矩形 6"/>
          <p:cNvSpPr/>
          <p:nvPr/>
        </p:nvSpPr>
        <p:spPr>
          <a:xfrm>
            <a:off x="1684197" y="1632091"/>
            <a:ext cx="2649634" cy="298148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409846" y="1403733"/>
            <a:ext cx="1896848"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894722" y="1635668"/>
            <a:ext cx="2228584" cy="3293209"/>
          </a:xfrm>
          <a:prstGeom prst="rect">
            <a:avLst/>
          </a:prstGeom>
          <a:noFill/>
        </p:spPr>
        <p:txBody>
          <a:bodyPr wrap="square" rtlCol="0">
            <a:spAutoFit/>
          </a:bodyPr>
          <a:lstStyle/>
          <a:p>
            <a:pPr algn="ctr"/>
            <a:r>
              <a:rPr lang="en-US" altLang="zh-CN" sz="2400" b="1" dirty="0"/>
              <a:t>Metadata</a:t>
            </a:r>
            <a:endParaRPr lang="en-US" altLang="zh-CN" sz="2400" b="1" dirty="0"/>
          </a:p>
          <a:p>
            <a:pPr algn="ctr"/>
            <a:endParaRPr lang="en-US" altLang="zh-CN" sz="1200" b="1" dirty="0"/>
          </a:p>
          <a:p>
            <a:pPr algn="ctr"/>
            <a:r>
              <a:rPr lang="en-US" altLang="zh-CN" sz="2000" b="1" dirty="0"/>
              <a:t>File info</a:t>
            </a:r>
            <a:endParaRPr lang="en-US" altLang="zh-CN" sz="2000" b="1" dirty="0"/>
          </a:p>
          <a:p>
            <a:pPr algn="ctr"/>
            <a:r>
              <a:rPr lang="en-US" altLang="zh-CN" sz="1600" dirty="0"/>
              <a:t>File name</a:t>
            </a:r>
            <a:endParaRPr lang="en-US" altLang="zh-CN" sz="1600" dirty="0"/>
          </a:p>
          <a:p>
            <a:pPr algn="ctr"/>
            <a:r>
              <a:rPr lang="en-US" altLang="zh-CN" sz="1600" dirty="0"/>
              <a:t>Size</a:t>
            </a:r>
            <a:endParaRPr lang="en-US" altLang="zh-CN" sz="1600" dirty="0"/>
          </a:p>
          <a:p>
            <a:pPr algn="ctr"/>
            <a:r>
              <a:rPr lang="en-US" altLang="zh-CN" sz="1600" dirty="0"/>
              <a:t>…</a:t>
            </a:r>
            <a:endParaRPr lang="en-US" altLang="zh-CN" sz="1600" dirty="0"/>
          </a:p>
          <a:p>
            <a:pPr algn="ctr"/>
            <a:r>
              <a:rPr lang="en-US" altLang="zh-CN" sz="2000" b="1" dirty="0"/>
              <a:t>Index</a:t>
            </a:r>
            <a:endParaRPr lang="en-US" altLang="zh-CN" sz="2000" b="1" dirty="0"/>
          </a:p>
          <a:p>
            <a:pPr algn="ctr"/>
            <a:r>
              <a:rPr lang="en-US" altLang="zh-CN" sz="1800" dirty="0">
                <a:solidFill>
                  <a:srgbClr val="FF0000"/>
                </a:solidFill>
              </a:rPr>
              <a:t>chunk</a:t>
            </a:r>
            <a:r>
              <a:rPr lang="en-US" altLang="zh-CN" sz="1800" dirty="0"/>
              <a:t> </a:t>
            </a:r>
            <a:r>
              <a:rPr lang="en-US" altLang="zh-CN" sz="1800"/>
              <a:t>23&gt;&gt;disk offset</a:t>
            </a:r>
            <a:endParaRPr lang="en-US" altLang="zh-CN" sz="1800" dirty="0"/>
          </a:p>
          <a:p>
            <a:pPr algn="ctr"/>
            <a:r>
              <a:rPr lang="en-US" altLang="zh-CN" sz="1800" dirty="0">
                <a:solidFill>
                  <a:srgbClr val="FF0000"/>
                </a:solidFill>
              </a:rPr>
              <a:t>chunk</a:t>
            </a:r>
            <a:r>
              <a:rPr lang="en-US" altLang="zh-CN" sz="1800" dirty="0"/>
              <a:t> </a:t>
            </a:r>
            <a:r>
              <a:rPr lang="en-US" altLang="zh-CN" sz="1800"/>
              <a:t>24&gt;&gt;disk offset</a:t>
            </a:r>
            <a:endParaRPr lang="en-US" altLang="zh-CN" sz="1800" dirty="0"/>
          </a:p>
          <a:p>
            <a:pPr algn="ctr"/>
            <a:r>
              <a:rPr lang="en-US" altLang="zh-CN" sz="1800" dirty="0">
                <a:solidFill>
                  <a:srgbClr val="FF0000"/>
                </a:solidFill>
              </a:rPr>
              <a:t>chunk</a:t>
            </a:r>
            <a:r>
              <a:rPr lang="en-US" altLang="zh-CN" sz="1800" dirty="0"/>
              <a:t> </a:t>
            </a:r>
            <a:r>
              <a:rPr lang="en-US" altLang="zh-CN" sz="1800"/>
              <a:t>25&gt;&gt;disk offset</a:t>
            </a:r>
            <a:endParaRPr lang="en-US" altLang="zh-CN" sz="1800" dirty="0"/>
          </a:p>
          <a:p>
            <a:pPr algn="ctr"/>
            <a:endParaRPr lang="en-US" altLang="zh-CN" sz="1800" dirty="0"/>
          </a:p>
          <a:p>
            <a:pPr algn="ctr"/>
            <a:endParaRPr lang="zh-CN" altLang="en-US" sz="1200" b="1" dirty="0"/>
          </a:p>
        </p:txBody>
      </p:sp>
      <p:sp>
        <p:nvSpPr>
          <p:cNvPr id="18" name="文本框 17"/>
          <p:cNvSpPr txBox="1"/>
          <p:nvPr/>
        </p:nvSpPr>
        <p:spPr>
          <a:xfrm>
            <a:off x="5401340" y="1403733"/>
            <a:ext cx="1909607" cy="3108543"/>
          </a:xfrm>
          <a:prstGeom prst="rect">
            <a:avLst/>
          </a:prstGeom>
          <a:noFill/>
        </p:spPr>
        <p:txBody>
          <a:bodyPr wrap="square" rtlCol="0">
            <a:spAutoFit/>
          </a:bodyPr>
          <a:lstStyle/>
          <a:p>
            <a:pPr algn="ctr"/>
            <a:r>
              <a:rPr lang="en-US" altLang="zh-CN" sz="2000" b="1" dirty="0">
                <a:solidFill>
                  <a:srgbClr val="FF0000"/>
                </a:solidFill>
              </a:rPr>
              <a:t>Chunk</a:t>
            </a:r>
            <a:endParaRPr lang="en-US" altLang="zh-CN" sz="2000" b="1" dirty="0">
              <a:solidFill>
                <a:srgbClr val="FF0000"/>
              </a:solidFill>
            </a:endParaRPr>
          </a:p>
          <a:p>
            <a:pPr algn="ctr"/>
            <a:endParaRPr lang="en-US" altLang="zh-CN" sz="1600" dirty="0"/>
          </a:p>
          <a:p>
            <a:pPr algn="ctr"/>
            <a:endParaRPr lang="en-US" altLang="zh-CN" sz="1600" dirty="0"/>
          </a:p>
          <a:p>
            <a:pPr algn="ctr"/>
            <a:r>
              <a:rPr lang="en-US" altLang="zh-CN" sz="1800" dirty="0">
                <a:solidFill>
                  <a:srgbClr val="FF0000"/>
                </a:solidFill>
              </a:rPr>
              <a:t>Chunk</a:t>
            </a:r>
            <a:r>
              <a:rPr lang="en-US" altLang="zh-CN" sz="1800" dirty="0"/>
              <a:t> 23</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24</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25</a:t>
            </a:r>
            <a:endParaRPr lang="en-US" altLang="zh-CN" sz="1800" dirty="0"/>
          </a:p>
          <a:p>
            <a:pPr algn="ctr"/>
            <a:r>
              <a:rPr lang="en-US" altLang="zh-CN" sz="1800" dirty="0"/>
              <a:t>…</a:t>
            </a:r>
            <a:endParaRPr lang="en-US" altLang="zh-CN" sz="1800" dirty="0"/>
          </a:p>
        </p:txBody>
      </p:sp>
      <p:cxnSp>
        <p:nvCxnSpPr>
          <p:cNvPr id="20" name="直接箭头连接符 19"/>
          <p:cNvCxnSpPr/>
          <p:nvPr/>
        </p:nvCxnSpPr>
        <p:spPr>
          <a:xfrm flipV="1">
            <a:off x="4070143" y="2385946"/>
            <a:ext cx="1837306" cy="13014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p:nvPr/>
        </p:nvCxnSpPr>
        <p:spPr>
          <a:xfrm flipV="1">
            <a:off x="4087156" y="3211033"/>
            <a:ext cx="1824546" cy="764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flipV="1">
            <a:off x="4072270" y="4060435"/>
            <a:ext cx="1835179" cy="21259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对话气泡: 椭圆形 23"/>
          <p:cNvSpPr/>
          <p:nvPr/>
        </p:nvSpPr>
        <p:spPr>
          <a:xfrm>
            <a:off x="4769431" y="2885785"/>
            <a:ext cx="3092618" cy="1920235"/>
          </a:xfrm>
          <a:prstGeom prst="wedgeEllipseCallout">
            <a:avLst>
              <a:gd name="adj1" fmla="val 58997"/>
              <a:gd name="adj2" fmla="val -3132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5003878" y="3430403"/>
            <a:ext cx="2872918" cy="830997"/>
          </a:xfrm>
          <a:prstGeom prst="rect">
            <a:avLst/>
          </a:prstGeom>
          <a:noFill/>
        </p:spPr>
        <p:txBody>
          <a:bodyPr wrap="square" rtlCol="0">
            <a:spAutoFit/>
          </a:bodyPr>
          <a:lstStyle/>
          <a:p>
            <a:r>
              <a:rPr lang="en-US" altLang="zh-CN" sz="2400" dirty="0">
                <a:solidFill>
                  <a:srgbClr val="FF0000"/>
                </a:solidFill>
              </a:rPr>
              <a:t>1 chunk = 64MB</a:t>
            </a:r>
            <a:endParaRPr lang="en-US" altLang="zh-CN" sz="2400" dirty="0">
              <a:solidFill>
                <a:srgbClr val="FF0000"/>
              </a:solidFill>
            </a:endParaRPr>
          </a:p>
          <a:p>
            <a:r>
              <a:rPr lang="en-US" altLang="zh-CN" sz="2400" dirty="0">
                <a:solidFill>
                  <a:srgbClr val="FF0000"/>
                </a:solidFill>
              </a:rPr>
              <a:t>          = 65,536 blocks</a:t>
            </a:r>
            <a:endParaRPr lang="zh-CN" altLang="en-US" sz="2400" dirty="0">
              <a:solidFill>
                <a:srgbClr val="FF0000"/>
              </a:solidFill>
            </a:endParaRPr>
          </a:p>
        </p:txBody>
      </p:sp>
      <p:sp>
        <p:nvSpPr>
          <p:cNvPr id="23" name="矩形 22"/>
          <p:cNvSpPr/>
          <p:nvPr/>
        </p:nvSpPr>
        <p:spPr>
          <a:xfrm>
            <a:off x="1927302" y="2248039"/>
            <a:ext cx="2138588" cy="1035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929429" y="3273022"/>
            <a:ext cx="2138588" cy="10920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8101473" cy="830997"/>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How to store a </a:t>
            </a:r>
            <a:r>
              <a:rPr lang="en-US" altLang="zh-CN" sz="2400" b="1" dirty="0">
                <a:solidFill>
                  <a:srgbClr val="FF0000"/>
                </a:solidFill>
                <a:latin typeface="微软雅黑" panose="020B0503020204020204" pitchFamily="34" charset="-122"/>
                <a:ea typeface="微软雅黑" panose="020B0503020204020204" pitchFamily="34" charset="-122"/>
              </a:rPr>
              <a:t>super</a:t>
            </a:r>
            <a:r>
              <a:rPr lang="en-US" altLang="zh-CN" sz="2400" b="1" dirty="0">
                <a:solidFill>
                  <a:srgbClr val="0A4776"/>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big</a:t>
            </a:r>
            <a:r>
              <a:rPr lang="en-US" altLang="zh-CN" sz="2400" b="1" dirty="0">
                <a:solidFill>
                  <a:srgbClr val="0A4776"/>
                </a:solidFill>
                <a:latin typeface="微软雅黑" panose="020B0503020204020204" pitchFamily="34" charset="-122"/>
                <a:ea typeface="微软雅黑" panose="020B0503020204020204" pitchFamily="34" charset="-122"/>
              </a:rPr>
              <a:t> file? (1 Computer cannot hold)</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920313" y="918519"/>
            <a:ext cx="2570205" cy="39706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6504999" y="1088598"/>
            <a:ext cx="1896848"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3102044" y="1041118"/>
            <a:ext cx="2228584" cy="3877985"/>
          </a:xfrm>
          <a:prstGeom prst="rect">
            <a:avLst/>
          </a:prstGeom>
          <a:noFill/>
        </p:spPr>
        <p:txBody>
          <a:bodyPr wrap="square" rtlCol="0">
            <a:spAutoFit/>
          </a:bodyPr>
          <a:lstStyle/>
          <a:p>
            <a:pPr algn="ctr"/>
            <a:r>
              <a:rPr lang="en-US" altLang="zh-CN" sz="2800" b="1" dirty="0">
                <a:solidFill>
                  <a:srgbClr val="FF0000"/>
                </a:solidFill>
              </a:rPr>
              <a:t>Master</a:t>
            </a:r>
            <a:endParaRPr lang="en-US" altLang="zh-CN" sz="2800" b="1" dirty="0">
              <a:solidFill>
                <a:srgbClr val="FF0000"/>
              </a:solidFill>
            </a:endParaRPr>
          </a:p>
          <a:p>
            <a:pPr algn="ctr"/>
            <a:r>
              <a:rPr lang="en-US" altLang="zh-CN" sz="2000" b="1" dirty="0"/>
              <a:t>Metadata</a:t>
            </a:r>
            <a:endParaRPr lang="en-US" altLang="zh-CN" sz="2000" b="1" dirty="0"/>
          </a:p>
          <a:p>
            <a:pPr algn="ctr"/>
            <a:r>
              <a:rPr lang="en-US" altLang="zh-CN" sz="2000" dirty="0"/>
              <a:t>File info</a:t>
            </a:r>
            <a:endParaRPr lang="en-US" altLang="zh-CN" sz="2000" dirty="0"/>
          </a:p>
          <a:p>
            <a:pPr algn="ctr"/>
            <a:r>
              <a:rPr lang="en-US" altLang="zh-CN" sz="2000" b="1" dirty="0"/>
              <a:t>…</a:t>
            </a:r>
            <a:endParaRPr lang="en-US" altLang="zh-CN" sz="2000" b="1" dirty="0"/>
          </a:p>
          <a:p>
            <a:pPr algn="ctr"/>
            <a:r>
              <a:rPr lang="en-US" altLang="zh-CN" sz="2000" dirty="0"/>
              <a:t>Index</a:t>
            </a:r>
            <a:endParaRPr lang="en-US" altLang="zh-CN" sz="2000" dirty="0"/>
          </a:p>
          <a:p>
            <a:pPr algn="ctr"/>
            <a:r>
              <a:rPr lang="en-US" altLang="zh-CN" sz="1800" dirty="0">
                <a:solidFill>
                  <a:srgbClr val="FF0000"/>
                </a:solidFill>
              </a:rPr>
              <a:t>chunk</a:t>
            </a:r>
            <a:r>
              <a:rPr lang="en-US" altLang="zh-CN" sz="1800" dirty="0"/>
              <a:t> 1&gt;&gt;disk offset</a:t>
            </a:r>
            <a:endParaRPr lang="en-US" altLang="zh-CN" sz="1800" dirty="0"/>
          </a:p>
          <a:p>
            <a:pPr algn="ctr"/>
            <a:r>
              <a:rPr lang="en-US" altLang="zh-CN" sz="1800" dirty="0">
                <a:solidFill>
                  <a:srgbClr val="FF0000"/>
                </a:solidFill>
              </a:rPr>
              <a:t>chunk</a:t>
            </a:r>
            <a:r>
              <a:rPr lang="en-US" altLang="zh-CN" sz="1800" dirty="0"/>
              <a:t> 2&gt;&gt;disk offset</a:t>
            </a:r>
            <a:endParaRPr lang="en-US" altLang="zh-CN" sz="1800" dirty="0"/>
          </a:p>
          <a:p>
            <a:pPr algn="ctr"/>
            <a:r>
              <a:rPr lang="en-US" altLang="zh-CN" sz="1800" dirty="0">
                <a:solidFill>
                  <a:srgbClr val="FF0000"/>
                </a:solidFill>
              </a:rPr>
              <a:t>chunk</a:t>
            </a:r>
            <a:r>
              <a:rPr lang="en-US" altLang="zh-CN" sz="1800" dirty="0"/>
              <a:t> 3&gt;&gt;disk offset</a:t>
            </a:r>
            <a:endParaRPr lang="en-US" altLang="zh-CN" sz="1800" dirty="0"/>
          </a:p>
          <a:p>
            <a:pPr algn="ctr"/>
            <a:r>
              <a:rPr lang="en-US" altLang="zh-CN" sz="1800" dirty="0">
                <a:solidFill>
                  <a:srgbClr val="FF0000"/>
                </a:solidFill>
              </a:rPr>
              <a:t>chunk</a:t>
            </a:r>
            <a:r>
              <a:rPr lang="en-US" altLang="zh-CN" sz="1800" dirty="0"/>
              <a:t> 4&gt;&gt;disk offset</a:t>
            </a:r>
            <a:endParaRPr lang="en-US" altLang="zh-CN" sz="1800" dirty="0"/>
          </a:p>
          <a:p>
            <a:pPr algn="ctr"/>
            <a:r>
              <a:rPr lang="en-US" altLang="zh-CN" sz="1800" dirty="0">
                <a:solidFill>
                  <a:srgbClr val="FF0000"/>
                </a:solidFill>
              </a:rPr>
              <a:t>chunk</a:t>
            </a:r>
            <a:r>
              <a:rPr lang="en-US" altLang="zh-CN" sz="1800" dirty="0"/>
              <a:t> 5&gt;&gt;disk offset</a:t>
            </a:r>
            <a:endParaRPr lang="en-US" altLang="zh-CN" sz="1800" dirty="0"/>
          </a:p>
          <a:p>
            <a:pPr algn="ctr"/>
            <a:r>
              <a:rPr lang="en-US" altLang="zh-CN" sz="1800" dirty="0">
                <a:solidFill>
                  <a:srgbClr val="FF0000"/>
                </a:solidFill>
              </a:rPr>
              <a:t>chunk</a:t>
            </a:r>
            <a:r>
              <a:rPr lang="en-US" altLang="zh-CN" sz="1800" dirty="0"/>
              <a:t> 6&gt;&gt;disk offset</a:t>
            </a:r>
            <a:endParaRPr lang="en-US" altLang="zh-CN" sz="1800" dirty="0"/>
          </a:p>
          <a:p>
            <a:pPr algn="ctr"/>
            <a:r>
              <a:rPr lang="en-US" altLang="zh-CN" sz="1800" dirty="0"/>
              <a:t>…</a:t>
            </a:r>
            <a:endParaRPr lang="en-US" altLang="zh-CN" sz="1800" dirty="0"/>
          </a:p>
          <a:p>
            <a:pPr algn="ctr"/>
            <a:endParaRPr lang="zh-CN" altLang="en-US" sz="1200" b="1" dirty="0"/>
          </a:p>
        </p:txBody>
      </p:sp>
      <p:sp>
        <p:nvSpPr>
          <p:cNvPr id="18" name="文本框 17"/>
          <p:cNvSpPr txBox="1"/>
          <p:nvPr/>
        </p:nvSpPr>
        <p:spPr>
          <a:xfrm>
            <a:off x="6509252" y="1246051"/>
            <a:ext cx="1909607" cy="3108543"/>
          </a:xfrm>
          <a:prstGeom prst="rect">
            <a:avLst/>
          </a:prstGeom>
          <a:noFill/>
        </p:spPr>
        <p:txBody>
          <a:bodyPr wrap="square" rtlCol="0">
            <a:spAutoFit/>
          </a:bodyPr>
          <a:lstStyle/>
          <a:p>
            <a:pPr algn="ctr"/>
            <a:r>
              <a:rPr lang="en-US" altLang="zh-CN" sz="2000" b="1" dirty="0" err="1">
                <a:solidFill>
                  <a:srgbClr val="FF0000"/>
                </a:solidFill>
              </a:rPr>
              <a:t>Chunkserver</a:t>
            </a:r>
            <a:r>
              <a:rPr lang="en-US" altLang="zh-CN" sz="2000" b="1" dirty="0">
                <a:solidFill>
                  <a:srgbClr val="FF0000"/>
                </a:solidFill>
              </a:rPr>
              <a:t> 5</a:t>
            </a:r>
            <a:endParaRPr lang="en-US" altLang="zh-CN" sz="2000" b="1" dirty="0">
              <a:solidFill>
                <a:srgbClr val="FF0000"/>
              </a:solidFill>
            </a:endParaRPr>
          </a:p>
          <a:p>
            <a:pPr algn="ctr"/>
            <a:endParaRPr lang="en-US" altLang="zh-CN" sz="1600" dirty="0"/>
          </a:p>
          <a:p>
            <a:pPr algn="ctr"/>
            <a:endParaRPr lang="en-US" altLang="zh-CN" sz="1600" dirty="0"/>
          </a:p>
          <a:p>
            <a:pPr algn="ctr"/>
            <a:r>
              <a:rPr lang="en-US" altLang="zh-CN" sz="1800" dirty="0">
                <a:solidFill>
                  <a:srgbClr val="FF0000"/>
                </a:solidFill>
              </a:rPr>
              <a:t>Chunk</a:t>
            </a:r>
            <a:r>
              <a:rPr lang="en-US" altLang="zh-CN" sz="1800" dirty="0"/>
              <a:t> 4</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5</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6</a:t>
            </a:r>
            <a:endParaRPr lang="en-US" altLang="zh-CN" sz="1800" dirty="0"/>
          </a:p>
          <a:p>
            <a:pPr algn="ctr"/>
            <a:r>
              <a:rPr lang="en-US" altLang="zh-CN" sz="1800" dirty="0"/>
              <a:t>…</a:t>
            </a:r>
            <a:endParaRPr lang="en-US" altLang="zh-CN" sz="1800" dirty="0"/>
          </a:p>
        </p:txBody>
      </p:sp>
      <p:cxnSp>
        <p:nvCxnSpPr>
          <p:cNvPr id="20" name="直接箭头连接符 19"/>
          <p:cNvCxnSpPr/>
          <p:nvPr/>
        </p:nvCxnSpPr>
        <p:spPr>
          <a:xfrm flipV="1">
            <a:off x="5275291" y="2244875"/>
            <a:ext cx="1655010" cy="11449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p:nvPr/>
        </p:nvCxnSpPr>
        <p:spPr>
          <a:xfrm flipV="1">
            <a:off x="5301365" y="3065758"/>
            <a:ext cx="1628936" cy="6279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直接箭头连接符 43"/>
          <p:cNvCxnSpPr/>
          <p:nvPr/>
        </p:nvCxnSpPr>
        <p:spPr>
          <a:xfrm flipV="1">
            <a:off x="5301365" y="3872946"/>
            <a:ext cx="1726430" cy="853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矩形 22"/>
          <p:cNvSpPr/>
          <p:nvPr/>
        </p:nvSpPr>
        <p:spPr>
          <a:xfrm>
            <a:off x="213158" y="1131863"/>
            <a:ext cx="1896848" cy="34234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200399" y="1321577"/>
            <a:ext cx="1909607" cy="3108543"/>
          </a:xfrm>
          <a:prstGeom prst="rect">
            <a:avLst/>
          </a:prstGeom>
          <a:noFill/>
        </p:spPr>
        <p:txBody>
          <a:bodyPr wrap="square" rtlCol="0">
            <a:spAutoFit/>
          </a:bodyPr>
          <a:lstStyle/>
          <a:p>
            <a:pPr algn="ctr"/>
            <a:r>
              <a:rPr lang="en-US" altLang="zh-CN" sz="2000" b="1" dirty="0" err="1">
                <a:solidFill>
                  <a:srgbClr val="FF0000"/>
                </a:solidFill>
              </a:rPr>
              <a:t>Chunkserver</a:t>
            </a:r>
            <a:r>
              <a:rPr lang="en-US" altLang="zh-CN" sz="2000" b="1" dirty="0">
                <a:solidFill>
                  <a:srgbClr val="FF0000"/>
                </a:solidFill>
              </a:rPr>
              <a:t> 3</a:t>
            </a:r>
            <a:endParaRPr lang="en-US" altLang="zh-CN" sz="2000" b="1" dirty="0">
              <a:solidFill>
                <a:srgbClr val="FF0000"/>
              </a:solidFill>
            </a:endParaRPr>
          </a:p>
          <a:p>
            <a:pPr algn="ctr"/>
            <a:endParaRPr lang="en-US" altLang="zh-CN" sz="1600" dirty="0"/>
          </a:p>
          <a:p>
            <a:pPr algn="ctr"/>
            <a:endParaRPr lang="en-US" altLang="zh-CN" sz="1600" dirty="0"/>
          </a:p>
          <a:p>
            <a:pPr algn="ctr"/>
            <a:r>
              <a:rPr lang="en-US" altLang="zh-CN" sz="1800" dirty="0">
                <a:solidFill>
                  <a:srgbClr val="FF0000"/>
                </a:solidFill>
              </a:rPr>
              <a:t>Chunk</a:t>
            </a:r>
            <a:r>
              <a:rPr lang="en-US" altLang="zh-CN" sz="1800" dirty="0"/>
              <a:t> 1</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2</a:t>
            </a:r>
            <a:endParaRPr lang="en-US" altLang="zh-CN" sz="1800" dirty="0"/>
          </a:p>
          <a:p>
            <a:pPr algn="ctr"/>
            <a:endParaRPr lang="en-US" altLang="zh-CN" sz="1800" dirty="0"/>
          </a:p>
          <a:p>
            <a:pPr algn="ctr"/>
            <a:endParaRPr lang="en-US" altLang="zh-CN" sz="1800" dirty="0"/>
          </a:p>
          <a:p>
            <a:pPr algn="ctr"/>
            <a:r>
              <a:rPr lang="en-US" altLang="zh-CN" sz="1800" dirty="0">
                <a:solidFill>
                  <a:srgbClr val="FF0000"/>
                </a:solidFill>
              </a:rPr>
              <a:t>Chunk</a:t>
            </a:r>
            <a:r>
              <a:rPr lang="en-US" altLang="zh-CN" sz="1800" dirty="0"/>
              <a:t> 3</a:t>
            </a:r>
            <a:endParaRPr lang="en-US" altLang="zh-CN" sz="1800" dirty="0"/>
          </a:p>
          <a:p>
            <a:pPr algn="ctr"/>
            <a:r>
              <a:rPr lang="en-US" altLang="zh-CN" sz="1800" dirty="0"/>
              <a:t>…</a:t>
            </a:r>
            <a:endParaRPr lang="en-US" altLang="zh-CN" sz="1800" dirty="0"/>
          </a:p>
        </p:txBody>
      </p:sp>
      <p:cxnSp>
        <p:nvCxnSpPr>
          <p:cNvPr id="35" name="直接箭头连接符 34"/>
          <p:cNvCxnSpPr/>
          <p:nvPr/>
        </p:nvCxnSpPr>
        <p:spPr>
          <a:xfrm flipH="1" flipV="1">
            <a:off x="1635666" y="2302476"/>
            <a:ext cx="1483112" cy="3212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直接箭头连接符 36"/>
          <p:cNvCxnSpPr/>
          <p:nvPr/>
        </p:nvCxnSpPr>
        <p:spPr>
          <a:xfrm flipH="1">
            <a:off x="1671517" y="2878919"/>
            <a:ext cx="1447261" cy="2308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直接箭头连接符 38"/>
          <p:cNvCxnSpPr/>
          <p:nvPr/>
        </p:nvCxnSpPr>
        <p:spPr>
          <a:xfrm flipH="1">
            <a:off x="1671517" y="3163719"/>
            <a:ext cx="1465186" cy="7945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矩形 1"/>
          <p:cNvSpPr/>
          <p:nvPr/>
        </p:nvSpPr>
        <p:spPr>
          <a:xfrm>
            <a:off x="3127740" y="1808776"/>
            <a:ext cx="2147552" cy="677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127740" y="2486248"/>
            <a:ext cx="2138588" cy="2217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119" y="0"/>
            <a:ext cx="9144000" cy="5143500"/>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dirty="0"/>
          </a:p>
        </p:txBody>
      </p:sp>
      <p:pic>
        <p:nvPicPr>
          <p:cNvPr id="5" name="PA_图片 2" descr="F:\案例二\394\1.png"/>
          <p:cNvPicPr>
            <a:picLocks noChangeAspect="1" noChangeArrowheads="1"/>
          </p:cNvPicPr>
          <p:nvPr>
            <p:custDataLst>
              <p:tags r:id="rId2"/>
            </p:custDataLst>
          </p:nvPr>
        </p:nvPicPr>
        <p:blipFill rotWithShape="1">
          <a:blip r:embed="rId3" cstate="print"/>
          <a:srcRect l="-20264"/>
          <a:stretch>
            <a:fillRect/>
          </a:stretch>
        </p:blipFill>
        <p:spPr bwMode="auto">
          <a:xfrm rot="21214532" flipH="1">
            <a:off x="-435985" y="-197304"/>
            <a:ext cx="2442770" cy="1580922"/>
          </a:xfrm>
          <a:prstGeom prst="rect">
            <a:avLst/>
          </a:prstGeom>
          <a:noFill/>
          <a:effectLst>
            <a:outerShdw blurRad="3429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PA_组合 12"/>
          <p:cNvGrpSpPr/>
          <p:nvPr>
            <p:custDataLst>
              <p:tags r:id="rId4"/>
            </p:custDataLst>
          </p:nvPr>
        </p:nvGrpSpPr>
        <p:grpSpPr>
          <a:xfrm>
            <a:off x="273534" y="260272"/>
            <a:ext cx="598948" cy="598948"/>
            <a:chOff x="3944738" y="1103964"/>
            <a:chExt cx="1254524" cy="1254524"/>
          </a:xfrm>
        </p:grpSpPr>
        <p:grpSp>
          <p:nvGrpSpPr>
            <p:cNvPr id="9" name="组合 8"/>
            <p:cNvGrpSpPr/>
            <p:nvPr/>
          </p:nvGrpSpPr>
          <p:grpSpPr>
            <a:xfrm>
              <a:off x="3944738" y="1103964"/>
              <a:ext cx="1254524" cy="1254524"/>
              <a:chOff x="2494238" y="1545926"/>
              <a:chExt cx="1170130" cy="1170130"/>
            </a:xfrm>
          </p:grpSpPr>
          <p:sp>
            <p:nvSpPr>
              <p:cNvPr id="10" name="椭圆 9"/>
              <p:cNvSpPr/>
              <p:nvPr/>
            </p:nvSpPr>
            <p:spPr>
              <a:xfrm>
                <a:off x="2494238" y="1545926"/>
                <a:ext cx="1170130" cy="1170130"/>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33023" y="1684711"/>
                <a:ext cx="892559" cy="892559"/>
              </a:xfrm>
              <a:prstGeom prst="ellipse">
                <a:avLst/>
              </a:prstGeom>
              <a:solidFill>
                <a:srgbClr val="0A4776"/>
              </a:soli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6"/>
            <p:cNvSpPr>
              <a:spLocks noEditPoints="1"/>
            </p:cNvSpPr>
            <p:nvPr/>
          </p:nvSpPr>
          <p:spPr bwMode="auto">
            <a:xfrm>
              <a:off x="4349566" y="1551871"/>
              <a:ext cx="444864" cy="358709"/>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4358" tIns="62179" rIns="124358" bIns="62179" numCol="1" anchor="t" anchorCtr="0" compatLnSpc="1"/>
            <a:lstStyle/>
            <a:p>
              <a:endParaRPr lang="en-US"/>
            </a:p>
          </p:txBody>
        </p:sp>
      </p:grpSp>
      <p:sp>
        <p:nvSpPr>
          <p:cNvPr id="14" name="PA_矩形 13"/>
          <p:cNvSpPr/>
          <p:nvPr>
            <p:custDataLst>
              <p:tags r:id="rId5"/>
            </p:custDataLst>
          </p:nvPr>
        </p:nvSpPr>
        <p:spPr>
          <a:xfrm>
            <a:off x="964267" y="362324"/>
            <a:ext cx="6606305" cy="461665"/>
          </a:xfrm>
          <a:prstGeom prst="rect">
            <a:avLst/>
          </a:prstGeom>
        </p:spPr>
        <p:txBody>
          <a:bodyPr wrap="square">
            <a:spAutoFit/>
          </a:bodyPr>
          <a:lstStyle/>
          <a:p>
            <a:r>
              <a:rPr lang="en-US" altLang="zh-CN" sz="2400" b="1" dirty="0">
                <a:solidFill>
                  <a:srgbClr val="0A4776"/>
                </a:solidFill>
                <a:latin typeface="微软雅黑" panose="020B0503020204020204" pitchFamily="34" charset="-122"/>
                <a:ea typeface="微软雅黑" panose="020B0503020204020204" pitchFamily="34" charset="-122"/>
              </a:rPr>
              <a:t>About using Master +</a:t>
            </a:r>
            <a:r>
              <a:rPr lang="en-US" altLang="zh-CN" sz="2400" b="1" dirty="0" err="1">
                <a:solidFill>
                  <a:srgbClr val="0A4776"/>
                </a:solidFill>
                <a:latin typeface="微软雅黑" panose="020B0503020204020204" pitchFamily="34" charset="-122"/>
                <a:ea typeface="微软雅黑" panose="020B0503020204020204" pitchFamily="34" charset="-122"/>
              </a:rPr>
              <a:t>ChunkServers</a:t>
            </a:r>
            <a:endParaRPr lang="zh-CN" altLang="en-US" sz="2400" b="1" dirty="0">
              <a:solidFill>
                <a:srgbClr val="0A4776"/>
              </a:solidFill>
              <a:latin typeface="微软雅黑" panose="020B0503020204020204" pitchFamily="34" charset="-122"/>
              <a:ea typeface="微软雅黑" panose="020B0503020204020204" pitchFamily="34" charset="-122"/>
            </a:endParaRPr>
          </a:p>
        </p:txBody>
      </p:sp>
      <p:pic>
        <p:nvPicPr>
          <p:cNvPr id="15" name="PA_图片 2" descr="F:\案例二\394\1.png"/>
          <p:cNvPicPr preferRelativeResize="0">
            <a:picLocks noChangeArrowheads="1"/>
          </p:cNvPicPr>
          <p:nvPr>
            <p:custDataLst>
              <p:tags r:id="rId6"/>
            </p:custDataLst>
          </p:nvPr>
        </p:nvPicPr>
        <p:blipFill rotWithShape="1">
          <a:blip r:embed="rId7" cstate="print"/>
          <a:srcRect/>
          <a:stretch>
            <a:fillRect/>
          </a:stretch>
        </p:blipFill>
        <p:spPr bwMode="auto">
          <a:xfrm>
            <a:off x="0" y="5107500"/>
            <a:ext cx="9144000" cy="54000"/>
          </a:xfrm>
          <a:prstGeom prst="rect">
            <a:avLst/>
          </a:prstGeom>
          <a:noFill/>
          <a:effectLst>
            <a:outerShdw blurRad="342900" dist="139700" dir="12060000" sx="102000" sy="102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A_图片 4" descr="G:\稻壳儿\5\miracomunicazione\shadow3.png"/>
          <p:cNvPicPr>
            <a:picLocks noChangeAspect="1" noChangeArrowheads="1"/>
          </p:cNvPicPr>
          <p:nvPr>
            <p:custDataLst>
              <p:tags r:id="rId8"/>
            </p:custDataLst>
          </p:nvPr>
        </p:nvPicPr>
        <p:blipFill>
          <a:blip r:embed="rId9" cstate="print"/>
          <a:srcRect/>
          <a:stretch>
            <a:fillRect/>
          </a:stretch>
        </p:blipFill>
        <p:spPr bwMode="auto">
          <a:xfrm flipV="1">
            <a:off x="0" y="4733924"/>
            <a:ext cx="9144000" cy="3735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931772" y="1223320"/>
            <a:ext cx="5095103" cy="3046988"/>
          </a:xfrm>
          <a:prstGeom prst="rect">
            <a:avLst/>
          </a:prstGeom>
          <a:noFill/>
        </p:spPr>
        <p:txBody>
          <a:bodyPr wrap="square" rtlCol="0">
            <a:spAutoFit/>
          </a:bodyPr>
          <a:lstStyle/>
          <a:p>
            <a:r>
              <a:rPr lang="en-US" altLang="zh-CN" sz="2400" dirty="0"/>
              <a:t>A problem that would cause significant</a:t>
            </a:r>
            <a:r>
              <a:rPr lang="zh-CN" altLang="en-US" sz="2400" dirty="0"/>
              <a:t> </a:t>
            </a:r>
            <a:r>
              <a:rPr lang="en-US" altLang="zh-CN" sz="2400" dirty="0"/>
              <a:t>amount</a:t>
            </a:r>
            <a:r>
              <a:rPr lang="zh-CN" altLang="en-US" sz="2400" dirty="0"/>
              <a:t> </a:t>
            </a:r>
            <a:r>
              <a:rPr lang="en-US" altLang="zh-CN" sz="2400" dirty="0"/>
              <a:t>of data flow:</a:t>
            </a:r>
            <a:endParaRPr lang="en-US" altLang="zh-CN" sz="2400" dirty="0"/>
          </a:p>
          <a:p>
            <a:pPr algn="ctr"/>
            <a:endParaRPr lang="en-US" altLang="zh-CN" sz="2400" dirty="0"/>
          </a:p>
          <a:p>
            <a:pPr algn="ctr"/>
            <a:r>
              <a:rPr lang="en-US" altLang="zh-CN" sz="2400" b="1" dirty="0"/>
              <a:t>Any change in </a:t>
            </a:r>
            <a:r>
              <a:rPr lang="en-US" altLang="zh-CN" sz="2400" b="1" dirty="0" err="1"/>
              <a:t>chunkserver</a:t>
            </a:r>
            <a:r>
              <a:rPr lang="en-US" altLang="zh-CN" sz="2400" b="1" dirty="0"/>
              <a:t> </a:t>
            </a:r>
            <a:endParaRPr lang="en-US" altLang="zh-CN" sz="2400" b="1" dirty="0"/>
          </a:p>
          <a:p>
            <a:pPr algn="ctr"/>
            <a:r>
              <a:rPr lang="en-US" altLang="zh-CN" sz="2400" b="1" dirty="0"/>
              <a:t>must </a:t>
            </a:r>
            <a:endParaRPr lang="en-US" altLang="zh-CN" sz="2400" b="1" dirty="0"/>
          </a:p>
          <a:p>
            <a:pPr algn="ctr"/>
            <a:r>
              <a:rPr lang="en-US" altLang="zh-CN" sz="2400" b="1" dirty="0"/>
              <a:t>inform The mater!</a:t>
            </a:r>
            <a:endParaRPr lang="en-US" altLang="zh-CN" sz="2400" b="1" dirty="0"/>
          </a:p>
          <a:p>
            <a:pPr algn="ctr"/>
            <a:endParaRPr lang="en-US" altLang="zh-CN" sz="2400" dirty="0"/>
          </a:p>
          <a:p>
            <a:pPr algn="ctr"/>
            <a:r>
              <a:rPr lang="en-US" altLang="zh-CN" sz="2400" dirty="0"/>
              <a:t>e.g. the change of disk offset</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PA" val="v3.0.1"/>
</p:tagLst>
</file>

<file path=ppt/tags/tag101.xml><?xml version="1.0" encoding="utf-8"?>
<p:tagLst xmlns:p="http://schemas.openxmlformats.org/presentationml/2006/main">
  <p:tag name="PA" val="v3.0.1"/>
</p:tagLst>
</file>

<file path=ppt/tags/tag102.xml><?xml version="1.0" encoding="utf-8"?>
<p:tagLst xmlns:p="http://schemas.openxmlformats.org/presentationml/2006/main">
  <p:tag name="PA" val="v3.0.1"/>
</p:tagLst>
</file>

<file path=ppt/tags/tag103.xml><?xml version="1.0" encoding="utf-8"?>
<p:tagLst xmlns:p="http://schemas.openxmlformats.org/presentationml/2006/main">
  <p:tag name="PA" val="v3.0.1"/>
</p:tagLst>
</file>

<file path=ppt/tags/tag104.xml><?xml version="1.0" encoding="utf-8"?>
<p:tagLst xmlns:p="http://schemas.openxmlformats.org/presentationml/2006/main">
  <p:tag name="PA" val="v3.0.1"/>
</p:tagLst>
</file>

<file path=ppt/tags/tag105.xml><?xml version="1.0" encoding="utf-8"?>
<p:tagLst xmlns:p="http://schemas.openxmlformats.org/presentationml/2006/main">
  <p:tag name="PA" val="v3.0.1"/>
</p:tagLst>
</file>

<file path=ppt/tags/tag106.xml><?xml version="1.0" encoding="utf-8"?>
<p:tagLst xmlns:p="http://schemas.openxmlformats.org/presentationml/2006/main">
  <p:tag name="PA" val="v3.0.1"/>
</p:tagLst>
</file>

<file path=ppt/tags/tag107.xml><?xml version="1.0" encoding="utf-8"?>
<p:tagLst xmlns:p="http://schemas.openxmlformats.org/presentationml/2006/main">
  <p:tag name="PA" val="v3.0.1"/>
</p:tagLst>
</file>

<file path=ppt/tags/tag108.xml><?xml version="1.0" encoding="utf-8"?>
<p:tagLst xmlns:p="http://schemas.openxmlformats.org/presentationml/2006/main">
  <p:tag name="PA" val="v3.0.1"/>
</p:tagLst>
</file>

<file path=ppt/tags/tag109.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10.xml><?xml version="1.0" encoding="utf-8"?>
<p:tagLst xmlns:p="http://schemas.openxmlformats.org/presentationml/2006/main">
  <p:tag name="PA" val="v3.0.1"/>
</p:tagLst>
</file>

<file path=ppt/tags/tag111.xml><?xml version="1.0" encoding="utf-8"?>
<p:tagLst xmlns:p="http://schemas.openxmlformats.org/presentationml/2006/main">
  <p:tag name="PA" val="v3.0.1"/>
</p:tagLst>
</file>

<file path=ppt/tags/tag112.xml><?xml version="1.0" encoding="utf-8"?>
<p:tagLst xmlns:p="http://schemas.openxmlformats.org/presentationml/2006/main">
  <p:tag name="PA" val="v3.0.1"/>
</p:tagLst>
</file>

<file path=ppt/tags/tag113.xml><?xml version="1.0" encoding="utf-8"?>
<p:tagLst xmlns:p="http://schemas.openxmlformats.org/presentationml/2006/main">
  <p:tag name="PA" val="v3.0.1"/>
</p:tagLst>
</file>

<file path=ppt/tags/tag114.xml><?xml version="1.0" encoding="utf-8"?>
<p:tagLst xmlns:p="http://schemas.openxmlformats.org/presentationml/2006/main">
  <p:tag name="PA" val="v3.0.1"/>
</p:tagLst>
</file>

<file path=ppt/tags/tag115.xml><?xml version="1.0" encoding="utf-8"?>
<p:tagLst xmlns:p="http://schemas.openxmlformats.org/presentationml/2006/main">
  <p:tag name="PA" val="v3.0.1"/>
</p:tagLst>
</file>

<file path=ppt/tags/tag116.xml><?xml version="1.0" encoding="utf-8"?>
<p:tagLst xmlns:p="http://schemas.openxmlformats.org/presentationml/2006/main">
  <p:tag name="PA" val="v3.0.1"/>
</p:tagLst>
</file>

<file path=ppt/tags/tag117.xml><?xml version="1.0" encoding="utf-8"?>
<p:tagLst xmlns:p="http://schemas.openxmlformats.org/presentationml/2006/main">
  <p:tag name="PA" val="v3.0.1"/>
</p:tagLst>
</file>

<file path=ppt/tags/tag118.xml><?xml version="1.0" encoding="utf-8"?>
<p:tagLst xmlns:p="http://schemas.openxmlformats.org/presentationml/2006/main">
  <p:tag name="PA" val="v3.0.1"/>
</p:tagLst>
</file>

<file path=ppt/tags/tag119.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20.xml><?xml version="1.0" encoding="utf-8"?>
<p:tagLst xmlns:p="http://schemas.openxmlformats.org/presentationml/2006/main">
  <p:tag name="PA" val="v3.0.1"/>
</p:tagLst>
</file>

<file path=ppt/tags/tag121.xml><?xml version="1.0" encoding="utf-8"?>
<p:tagLst xmlns:p="http://schemas.openxmlformats.org/presentationml/2006/main">
  <p:tag name="PA" val="v3.0.1"/>
</p:tagLst>
</file>

<file path=ppt/tags/tag122.xml><?xml version="1.0" encoding="utf-8"?>
<p:tagLst xmlns:p="http://schemas.openxmlformats.org/presentationml/2006/main">
  <p:tag name="PA" val="v3.0.1"/>
</p:tagLst>
</file>

<file path=ppt/tags/tag123.xml><?xml version="1.0" encoding="utf-8"?>
<p:tagLst xmlns:p="http://schemas.openxmlformats.org/presentationml/2006/main">
  <p:tag name="PA" val="v3.0.1"/>
</p:tagLst>
</file>

<file path=ppt/tags/tag124.xml><?xml version="1.0" encoding="utf-8"?>
<p:tagLst xmlns:p="http://schemas.openxmlformats.org/presentationml/2006/main">
  <p:tag name="PA" val="v3.0.1"/>
</p:tagLst>
</file>

<file path=ppt/tags/tag125.xml><?xml version="1.0" encoding="utf-8"?>
<p:tagLst xmlns:p="http://schemas.openxmlformats.org/presentationml/2006/main">
  <p:tag name="PA" val="v3.0.1"/>
</p:tagLst>
</file>

<file path=ppt/tags/tag126.xml><?xml version="1.0" encoding="utf-8"?>
<p:tagLst xmlns:p="http://schemas.openxmlformats.org/presentationml/2006/main">
  <p:tag name="PA" val="v3.0.1"/>
</p:tagLst>
</file>

<file path=ppt/tags/tag127.xml><?xml version="1.0" encoding="utf-8"?>
<p:tagLst xmlns:p="http://schemas.openxmlformats.org/presentationml/2006/main">
  <p:tag name="PA" val="v3.0.1"/>
</p:tagLst>
</file>

<file path=ppt/tags/tag128.xml><?xml version="1.0" encoding="utf-8"?>
<p:tagLst xmlns:p="http://schemas.openxmlformats.org/presentationml/2006/main">
  <p:tag name="PA" val="v3.0.1"/>
</p:tagLst>
</file>

<file path=ppt/tags/tag129.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30.xml><?xml version="1.0" encoding="utf-8"?>
<p:tagLst xmlns:p="http://schemas.openxmlformats.org/presentationml/2006/main">
  <p:tag name="PA" val="v3.0.1"/>
</p:tagLst>
</file>

<file path=ppt/tags/tag131.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PA" val="v3.0.1"/>
</p:tagLst>
</file>

<file path=ppt/tags/tag61.xml><?xml version="1.0" encoding="utf-8"?>
<p:tagLst xmlns:p="http://schemas.openxmlformats.org/presentationml/2006/main">
  <p:tag name="PA" val="v3.0.1"/>
</p:tagLst>
</file>

<file path=ppt/tags/tag62.xml><?xml version="1.0" encoding="utf-8"?>
<p:tagLst xmlns:p="http://schemas.openxmlformats.org/presentationml/2006/main">
  <p:tag name="PA" val="v3.0.1"/>
</p:tagLst>
</file>

<file path=ppt/tags/tag63.xml><?xml version="1.0" encoding="utf-8"?>
<p:tagLst xmlns:p="http://schemas.openxmlformats.org/presentationml/2006/main">
  <p:tag name="PA" val="v3.0.1"/>
</p:tagLst>
</file>

<file path=ppt/tags/tag64.xml><?xml version="1.0" encoding="utf-8"?>
<p:tagLst xmlns:p="http://schemas.openxmlformats.org/presentationml/2006/main">
  <p:tag name="PA" val="v3.0.1"/>
</p:tagLst>
</file>

<file path=ppt/tags/tag65.xml><?xml version="1.0" encoding="utf-8"?>
<p:tagLst xmlns:p="http://schemas.openxmlformats.org/presentationml/2006/main">
  <p:tag name="PA" val="v3.0.1"/>
</p:tagLst>
</file>

<file path=ppt/tags/tag66.xml><?xml version="1.0" encoding="utf-8"?>
<p:tagLst xmlns:p="http://schemas.openxmlformats.org/presentationml/2006/main">
  <p:tag name="PA" val="v3.0.1"/>
</p:tagLst>
</file>

<file path=ppt/tags/tag67.xml><?xml version="1.0" encoding="utf-8"?>
<p:tagLst xmlns:p="http://schemas.openxmlformats.org/presentationml/2006/main">
  <p:tag name="PA" val="v3.0.1"/>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PA" val="v3.0.1"/>
</p:tagLst>
</file>

<file path=ppt/tags/tag71.xml><?xml version="1.0" encoding="utf-8"?>
<p:tagLst xmlns:p="http://schemas.openxmlformats.org/presentationml/2006/main">
  <p:tag name="PA" val="v3.0.1"/>
</p:tagLst>
</file>

<file path=ppt/tags/tag72.xml><?xml version="1.0" encoding="utf-8"?>
<p:tagLst xmlns:p="http://schemas.openxmlformats.org/presentationml/2006/main">
  <p:tag name="PA" val="v3.0.1"/>
</p:tagLst>
</file>

<file path=ppt/tags/tag73.xml><?xml version="1.0" encoding="utf-8"?>
<p:tagLst xmlns:p="http://schemas.openxmlformats.org/presentationml/2006/main">
  <p:tag name="PA" val="v3.0.1"/>
</p:tagLst>
</file>

<file path=ppt/tags/tag74.xml><?xml version="1.0" encoding="utf-8"?>
<p:tagLst xmlns:p="http://schemas.openxmlformats.org/presentationml/2006/main">
  <p:tag name="PA" val="v3.0.1"/>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PA" val="v3.0.1"/>
</p:tagLst>
</file>

<file path=ppt/tags/tag77.xml><?xml version="1.0" encoding="utf-8"?>
<p:tagLst xmlns:p="http://schemas.openxmlformats.org/presentationml/2006/main">
  <p:tag name="PA" val="v3.0.1"/>
</p:tagLst>
</file>

<file path=ppt/tags/tag78.xml><?xml version="1.0" encoding="utf-8"?>
<p:tagLst xmlns:p="http://schemas.openxmlformats.org/presentationml/2006/main">
  <p:tag name="PA" val="v3.0.1"/>
</p:tagLst>
</file>

<file path=ppt/tags/tag79.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PA" val="v3.0.1"/>
</p:tagLst>
</file>

<file path=ppt/tags/tag81.xml><?xml version="1.0" encoding="utf-8"?>
<p:tagLst xmlns:p="http://schemas.openxmlformats.org/presentationml/2006/main">
  <p:tag name="PA" val="v3.0.1"/>
</p:tagLst>
</file>

<file path=ppt/tags/tag82.xml><?xml version="1.0" encoding="utf-8"?>
<p:tagLst xmlns:p="http://schemas.openxmlformats.org/presentationml/2006/main">
  <p:tag name="PA" val="v3.0.1"/>
</p:tagLst>
</file>

<file path=ppt/tags/tag83.xml><?xml version="1.0" encoding="utf-8"?>
<p:tagLst xmlns:p="http://schemas.openxmlformats.org/presentationml/2006/main">
  <p:tag name="PA" val="v3.0.1"/>
</p:tagLst>
</file>

<file path=ppt/tags/tag84.xml><?xml version="1.0" encoding="utf-8"?>
<p:tagLst xmlns:p="http://schemas.openxmlformats.org/presentationml/2006/main">
  <p:tag name="PA" val="v3.0.1"/>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PA" val="v3.0.1"/>
</p:tagLst>
</file>

<file path=ppt/tags/tag87.xml><?xml version="1.0" encoding="utf-8"?>
<p:tagLst xmlns:p="http://schemas.openxmlformats.org/presentationml/2006/main">
  <p:tag name="PA" val="v3.0.1"/>
</p:tagLst>
</file>

<file path=ppt/tags/tag88.xml><?xml version="1.0" encoding="utf-8"?>
<p:tagLst xmlns:p="http://schemas.openxmlformats.org/presentationml/2006/main">
  <p:tag name="PA" val="v3.0.1"/>
</p:tagLst>
</file>

<file path=ppt/tags/tag89.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PA" val="v3.0.1"/>
</p:tagLst>
</file>

<file path=ppt/tags/tag91.xml><?xml version="1.0" encoding="utf-8"?>
<p:tagLst xmlns:p="http://schemas.openxmlformats.org/presentationml/2006/main">
  <p:tag name="PA" val="v3.0.1"/>
</p:tagLst>
</file>

<file path=ppt/tags/tag92.xml><?xml version="1.0" encoding="utf-8"?>
<p:tagLst xmlns:p="http://schemas.openxmlformats.org/presentationml/2006/main">
  <p:tag name="PA" val="v3.0.1"/>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5.xml><?xml version="1.0" encoding="utf-8"?>
<p:tagLst xmlns:p="http://schemas.openxmlformats.org/presentationml/2006/main">
  <p:tag name="PA" val="v3.0.1"/>
</p:tagLst>
</file>

<file path=ppt/tags/tag96.xml><?xml version="1.0" encoding="utf-8"?>
<p:tagLst xmlns:p="http://schemas.openxmlformats.org/presentationml/2006/main">
  <p:tag name="PA" val="v3.0.1"/>
</p:tagLst>
</file>

<file path=ppt/tags/tag97.xml><?xml version="1.0" encoding="utf-8"?>
<p:tagLst xmlns:p="http://schemas.openxmlformats.org/presentationml/2006/main">
  <p:tag name="PA" val="v3.0.1"/>
</p:tagLst>
</file>

<file path=ppt/tags/tag98.xml><?xml version="1.0" encoding="utf-8"?>
<p:tagLst xmlns:p="http://schemas.openxmlformats.org/presentationml/2006/main">
  <p:tag name="PA" val="v3.0.1"/>
</p:tagLst>
</file>

<file path=ppt/tags/tag9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3090</Words>
  <Application>WPS 演示</Application>
  <PresentationFormat>全屏显示(16:9)</PresentationFormat>
  <Paragraphs>311</Paragraphs>
  <Slides>18</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宋体</vt:lpstr>
      <vt:lpstr>Wingdings</vt:lpstr>
      <vt:lpstr>微软雅黑</vt:lpstr>
      <vt:lpstr>Open Sans Light</vt:lpstr>
      <vt:lpstr>HelveticaNeue LT 33 ThinEx</vt:lpstr>
      <vt:lpstr>Roboto Medium</vt:lpstr>
      <vt:lpstr>Neris Thin</vt:lpstr>
      <vt:lpstr>ESRI AMFM Electric</vt:lpstr>
      <vt:lpstr>FontAwesome</vt:lpstr>
      <vt:lpstr>Calibri</vt:lpstr>
      <vt:lpstr>Arial Unicode MS</vt:lpstr>
      <vt:lpstr>Calibri Light</vt:lpstr>
      <vt:lpstr>Wide Latin</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呼呼呼</cp:lastModifiedBy>
  <cp:revision>247</cp:revision>
  <dcterms:created xsi:type="dcterms:W3CDTF">2015-05-05T08:02:00Z</dcterms:created>
  <dcterms:modified xsi:type="dcterms:W3CDTF">2020-04-08T02:20:47Z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